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398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6858000" cy="9144000"/>
          </a:xfrm>
          <a:prstGeom prst="rect">
            <a:avLst/>
          </a:prstGeom>
          <a:solidFill>
            <a:srgbClr val="FFFFFF"/>
          </a:solidFill>
          <a:ln>
            <a:noFill/>
            <a:prstDash val="solid"/>
          </a:ln>
        </p:spPr>
        <p:txBody>
          <a:bodyPr vert="horz" wrap="square" lIns="0" tIns="0" rIns="0" bIns="0" anchor="t" anchorCtr="0" compatLnSpc="1"/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18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  <p:sp>
        <p:nvSpPr>
          <p:cNvPr id="3" name="PlaceHolder 2"/>
          <p:cNvSpPr txBox="1">
            <a:spLocks noGrp="1"/>
          </p:cNvSpPr>
          <p:nvPr>
            <p:ph type="hdr" sz="quarter"/>
          </p:nvPr>
        </p:nvSpPr>
        <p:spPr>
          <a:xfrm>
            <a:off x="-356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0004" tIns="46798" rIns="90004" bIns="46798" anchor="t" anchorCtr="0" compatLnSpc="1"/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800" b="0" i="0" u="none" strike="noStrike" kern="1200" cap="none" spc="-1" baseline="0">
                <a:solidFill>
                  <a:srgbClr val="000000"/>
                </a:solidFill>
                <a:uFillTx/>
                <a:latin typeface="Arial"/>
                <a:ea typeface="DejaVu Sans"/>
                <a:cs typeface="DejaVu Sans"/>
              </a:defRPr>
            </a:lvl1pPr>
          </a:lstStyle>
          <a:p>
            <a:pPr lvl="0"/>
            <a:endParaRPr lang="en-US"/>
          </a:p>
        </p:txBody>
      </p:sp>
      <p:sp>
        <p:nvSpPr>
          <p:cNvPr id="4" name="PlaceHolder 3"/>
          <p:cNvSpPr txBox="1">
            <a:spLocks noGrp="1"/>
          </p:cNvSpPr>
          <p:nvPr>
            <p:ph type="dt" idx="1"/>
          </p:nvPr>
        </p:nvSpPr>
        <p:spPr>
          <a:xfrm>
            <a:off x="3884398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0004" tIns="46798" rIns="90004" bIns="46798" anchor="t" anchorCtr="0" compatLnSpc="1"/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ru-RU" sz="1200" b="0" i="0" u="none" strike="noStrike" kern="1200" cap="none" spc="-1" baseline="0">
                <a:solidFill>
                  <a:srgbClr val="000000"/>
                </a:solidFill>
                <a:uFillTx/>
                <a:latin typeface="Arial"/>
                <a:ea typeface="DejaVu Sans"/>
                <a:cs typeface="DejaVu Sans"/>
              </a:defRPr>
            </a:lvl1pPr>
          </a:lstStyle>
          <a:p>
            <a:pPr lvl="0"/>
            <a:r>
              <a:rPr lang="ru-RU"/>
              <a:t>&lt;date/time&gt;</a:t>
            </a:r>
            <a:endParaRPr lang="en-US"/>
          </a:p>
        </p:txBody>
      </p:sp>
      <p:sp>
        <p:nvSpPr>
          <p:cNvPr id="5" name="PlaceHolder 4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443"/>
            <a:ext cx="4572000" cy="3429000"/>
          </a:xfrm>
          <a:prstGeom prst="rect">
            <a:avLst/>
          </a:prstGeom>
          <a:noFill/>
          <a:ln>
            <a:noFill/>
            <a:prstDash val="solid"/>
          </a:ln>
        </p:spPr>
      </p:sp>
      <p:sp>
        <p:nvSpPr>
          <p:cNvPr id="6" name="PlaceHolder 5"/>
          <p:cNvSpPr txBox="1"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vert="horz" wrap="square" lIns="90004" tIns="46798" rIns="90004" bIns="46798" anchor="t" anchorCtr="0" compatLnSpc="1"/>
          <a:lstStyle/>
          <a:p>
            <a:pPr lvl="0"/>
            <a:r>
              <a:rPr lang="en-US"/>
              <a:t>Click to edit the notes format</a:t>
            </a:r>
          </a:p>
        </p:txBody>
      </p:sp>
      <p:sp>
        <p:nvSpPr>
          <p:cNvPr id="7" name="PlaceHolder 6"/>
          <p:cNvSpPr txBox="1">
            <a:spLocks noGrp="1"/>
          </p:cNvSpPr>
          <p:nvPr>
            <p:ph type="ftr" sz="quarter" idx="4"/>
          </p:nvPr>
        </p:nvSpPr>
        <p:spPr>
          <a:xfrm>
            <a:off x="-356" y="8685364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0004" tIns="46798" rIns="90004" bIns="46798" anchor="b" anchorCtr="0" compatLnSpc="1"/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800" b="0" i="0" u="none" strike="noStrike" kern="1200" cap="none" spc="-1" baseline="0">
                <a:solidFill>
                  <a:srgbClr val="000000"/>
                </a:solidFill>
                <a:uFillTx/>
                <a:latin typeface="Arial"/>
                <a:ea typeface="DejaVu Sans"/>
                <a:cs typeface="DejaVu Sans"/>
              </a:defRPr>
            </a:lvl1pPr>
          </a:lstStyle>
          <a:p>
            <a:pPr lvl="0"/>
            <a:endParaRPr lang="en-US"/>
          </a:p>
        </p:txBody>
      </p:sp>
      <p:sp>
        <p:nvSpPr>
          <p:cNvPr id="8" name="PlaceHolder 7"/>
          <p:cNvSpPr txBox="1">
            <a:spLocks noGrp="1"/>
          </p:cNvSpPr>
          <p:nvPr>
            <p:ph type="sldNum" sz="quarter" idx="5"/>
          </p:nvPr>
        </p:nvSpPr>
        <p:spPr>
          <a:xfrm>
            <a:off x="3884398" y="8685364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0004" tIns="46798" rIns="90004" bIns="46798" anchor="b" anchorCtr="0" compatLnSpc="1"/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ru-RU" sz="1200" b="0" i="0" u="none" strike="noStrike" kern="1200" cap="none" spc="-1" baseline="0">
                <a:solidFill>
                  <a:srgbClr val="000000"/>
                </a:solidFill>
                <a:uFillTx/>
                <a:latin typeface="Arial"/>
                <a:ea typeface="DejaVu Sans"/>
                <a:cs typeface="DejaVu Sans"/>
              </a:defRPr>
            </a:lvl1pPr>
          </a:lstStyle>
          <a:p>
            <a:pPr lvl="0"/>
            <a:fld id="{B2AE46D8-13A0-4C84-A5EA-F5815884537F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55846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marR="0" lvl="0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en-US" sz="1200" b="0" i="0" u="none" strike="noStrike" kern="1200" cap="none" spc="-1" baseline="0">
        <a:solidFill>
          <a:srgbClr val="000000"/>
        </a:solidFill>
        <a:uFillTx/>
        <a:latin typeface="Calibri"/>
        <a:ea typeface="DejaVu Sans"/>
        <a:cs typeface="DejaVu San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PlaceHolder 2"/>
          <p:cNvSpPr txBox="1">
            <a:spLocks noGrp="1"/>
          </p:cNvSpPr>
          <p:nvPr>
            <p:ph type="body" sz="quarter" idx="1"/>
          </p:nvPr>
        </p:nvSpPr>
        <p:spPr/>
        <p:txBody>
          <a:bodyPr lIns="0" tIns="0" rIns="0" bIns="0"/>
          <a:lstStyle/>
          <a:p>
            <a:endParaRPr lang="ru-RU"/>
          </a:p>
        </p:txBody>
      </p:sp>
      <p:sp>
        <p:nvSpPr>
          <p:cNvPr id="4" name="CustomShape 3"/>
          <p:cNvSpPr/>
          <p:nvPr/>
        </p:nvSpPr>
        <p:spPr>
          <a:xfrm>
            <a:off x="3884764" y="8685364"/>
            <a:ext cx="2971800" cy="457200"/>
          </a:xfrm>
          <a:custGeom>
            <a:avLst/>
            <a:gdLst>
              <a:gd name="f0" fmla="val w"/>
              <a:gd name="f1" fmla="val h"/>
              <a:gd name="f2" fmla="val 0"/>
              <a:gd name="f3" fmla="val 21600"/>
              <a:gd name="f4" fmla="*/ f0 1 21600"/>
              <a:gd name="f5" fmla="*/ f1 1 21600"/>
              <a:gd name="f6" fmla="+- f3 0 f2"/>
              <a:gd name="f7" fmla="*/ f6 1 21600"/>
              <a:gd name="f8" fmla="*/ f2 1 f7"/>
              <a:gd name="f9" fmla="*/ f3 1 f7"/>
              <a:gd name="f10" fmla="*/ f8 f4 1"/>
              <a:gd name="f11" fmla="*/ f9 f4 1"/>
              <a:gd name="f12" fmla="*/ f9 f5 1"/>
              <a:gd name="f13" fmla="*/ f8 f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0" t="f13" r="f11" b="f12"/>
            <a:pathLst>
              <a:path w="21600" h="21600">
                <a:moveTo>
                  <a:pt x="f2" y="f2"/>
                </a:moveTo>
                <a:lnTo>
                  <a:pt x="f3" y="f2"/>
                </a:lnTo>
                <a:lnTo>
                  <a:pt x="f3" y="f3"/>
                </a:lnTo>
                <a:lnTo>
                  <a:pt x="f2" y="f3"/>
                </a:lnTo>
                <a:lnTo>
                  <a:pt x="f2" y="f2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4" tIns="46798" rIns="90004" bIns="46798" anchor="b" anchorCtr="0" compatLnSpc="1"/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6FED8C37-44E8-4C9F-A4B4-2B41C80EFEFF}" type="slidenum">
              <a:t>6</a:t>
            </a:fld>
            <a:endParaRPr lang="en-US" sz="1200" b="0" i="0" u="none" strike="noStrike" kern="1200" cap="none" spc="-1" baseline="0">
              <a:solidFill>
                <a:srgbClr val="000000"/>
              </a:solidFill>
              <a:uFillTx/>
              <a:latin typeface="Arial"/>
              <a:ea typeface="DejaVu Sans"/>
              <a:cs typeface="DejaVu Sans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PlaceHolder 2"/>
          <p:cNvSpPr txBox="1">
            <a:spLocks noGrp="1"/>
          </p:cNvSpPr>
          <p:nvPr>
            <p:ph type="body" sz="quarter" idx="1"/>
          </p:nvPr>
        </p:nvSpPr>
        <p:spPr/>
        <p:txBody>
          <a:bodyPr lIns="0" tIns="0" rIns="0" bIns="0"/>
          <a:lstStyle/>
          <a:p>
            <a:endParaRPr lang="ru-RU"/>
          </a:p>
        </p:txBody>
      </p:sp>
      <p:sp>
        <p:nvSpPr>
          <p:cNvPr id="4" name="CustomShape 3"/>
          <p:cNvSpPr/>
          <p:nvPr/>
        </p:nvSpPr>
        <p:spPr>
          <a:xfrm>
            <a:off x="3884764" y="8685364"/>
            <a:ext cx="2971800" cy="457200"/>
          </a:xfrm>
          <a:custGeom>
            <a:avLst/>
            <a:gdLst>
              <a:gd name="f0" fmla="val w"/>
              <a:gd name="f1" fmla="val h"/>
              <a:gd name="f2" fmla="val 0"/>
              <a:gd name="f3" fmla="val 21600"/>
              <a:gd name="f4" fmla="*/ f0 1 21600"/>
              <a:gd name="f5" fmla="*/ f1 1 21600"/>
              <a:gd name="f6" fmla="+- f3 0 f2"/>
              <a:gd name="f7" fmla="*/ f6 1 21600"/>
              <a:gd name="f8" fmla="*/ f2 1 f7"/>
              <a:gd name="f9" fmla="*/ f3 1 f7"/>
              <a:gd name="f10" fmla="*/ f8 f4 1"/>
              <a:gd name="f11" fmla="*/ f9 f4 1"/>
              <a:gd name="f12" fmla="*/ f9 f5 1"/>
              <a:gd name="f13" fmla="*/ f8 f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0" t="f13" r="f11" b="f12"/>
            <a:pathLst>
              <a:path w="21600" h="21600">
                <a:moveTo>
                  <a:pt x="f2" y="f2"/>
                </a:moveTo>
                <a:lnTo>
                  <a:pt x="f3" y="f2"/>
                </a:lnTo>
                <a:lnTo>
                  <a:pt x="f3" y="f3"/>
                </a:lnTo>
                <a:lnTo>
                  <a:pt x="f2" y="f3"/>
                </a:lnTo>
                <a:lnTo>
                  <a:pt x="f2" y="f2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4" tIns="46798" rIns="90004" bIns="46798" anchor="b" anchorCtr="0" compatLnSpc="1"/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18777F84-93B9-49AE-9456-51623F0888A5}" type="slidenum">
              <a:t>7</a:t>
            </a:fld>
            <a:endParaRPr lang="en-US" sz="1200" b="0" i="0" u="none" strike="noStrike" kern="1200" cap="none" spc="-1" baseline="0">
              <a:solidFill>
                <a:srgbClr val="000000"/>
              </a:solidFill>
              <a:uFillTx/>
              <a:latin typeface="Arial"/>
              <a:ea typeface="DejaVu Sans"/>
              <a:cs typeface="DejaVu Sans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gradFill>
          <a:gsLst>
            <a:gs pos="0">
              <a:srgbClr val="43A4DA"/>
            </a:gs>
            <a:gs pos="100000">
              <a:srgbClr val="459BCA"/>
            </a:gs>
          </a:gsLst>
          <a:path path="circle">
            <a:fillToRect l="90000" t="110000" r="10000" b="-1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8"/>
          <p:cNvSpPr txBox="1">
            <a:spLocks noGrp="1"/>
          </p:cNvSpPr>
          <p:nvPr>
            <p:ph type="ctrTitle"/>
          </p:nvPr>
        </p:nvSpPr>
        <p:spPr>
          <a:xfrm>
            <a:off x="533396" y="1371600"/>
            <a:ext cx="7851651" cy="1828800"/>
          </a:xfrm>
        </p:spPr>
        <p:txBody>
          <a:bodyPr tIns="0" rIns="18288"/>
          <a:lstStyle>
            <a:lvl1pPr algn="r">
              <a:defRPr sz="5600" b="1">
                <a:solidFill>
                  <a:srgbClr val="4DE1EA"/>
                </a:solidFill>
                <a:effectLst>
                  <a:outerShdw dist="25402" dir="5400000">
                    <a:srgbClr val="000000"/>
                  </a:outerShdw>
                </a:effectLst>
              </a:defRPr>
            </a:lvl1pPr>
          </a:lstStyle>
          <a:p>
            <a:pPr lvl="0"/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Подзаголовок 16"/>
          <p:cNvSpPr txBox="1">
            <a:spLocks noGrp="1"/>
          </p:cNvSpPr>
          <p:nvPr>
            <p:ph type="subTitle" idx="1"/>
          </p:nvPr>
        </p:nvSpPr>
        <p:spPr>
          <a:xfrm>
            <a:off x="533396" y="3228536"/>
            <a:ext cx="7854696" cy="1752603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rgbClr val="FFFFFF"/>
                </a:solidFill>
              </a:defRPr>
            </a:lvl1pPr>
          </a:lstStyle>
          <a:p>
            <a:pPr lvl="0"/>
            <a:r>
              <a:rPr lang="ru-RU"/>
              <a:t>Образец подзаголовка</a:t>
            </a:r>
            <a:endParaRPr lang="en-US"/>
          </a:p>
        </p:txBody>
      </p:sp>
      <p:sp>
        <p:nvSpPr>
          <p:cNvPr id="4" name="Дата 29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>
                <a:solidFill>
                  <a:srgbClr val="D1EAEE"/>
                </a:solidFill>
              </a:defRPr>
            </a:lvl1pPr>
          </a:lstStyle>
          <a:p>
            <a:pPr lvl="0"/>
            <a:endParaRPr lang="en-US"/>
          </a:p>
        </p:txBody>
      </p:sp>
      <p:sp>
        <p:nvSpPr>
          <p:cNvPr id="5" name="Нижний колонтитул 18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>
                <a:solidFill>
                  <a:srgbClr val="D1EAEE"/>
                </a:solidFill>
              </a:defRPr>
            </a:lvl1pPr>
          </a:lstStyle>
          <a:p>
            <a:pPr lvl="0"/>
            <a:endParaRPr lang="en-US"/>
          </a:p>
        </p:txBody>
      </p:sp>
      <p:sp>
        <p:nvSpPr>
          <p:cNvPr id="6" name="Номер слайда 2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>
                <a:solidFill>
                  <a:srgbClr val="D1EAEE"/>
                </a:solidFill>
              </a:defRPr>
            </a:lvl1pPr>
          </a:lstStyle>
          <a:p>
            <a:pPr lvl="0"/>
            <a:fld id="{68A7CB54-5E9F-4B15-B2CB-58A71C006574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438526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 txBox="1"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5" name="Нижний колонтитул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Номер слайда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FAB8C44-D78A-4B34-B291-958DB0DC9031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149039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 txBox="1">
            <a:spLocks noGrp="1"/>
          </p:cNvSpPr>
          <p:nvPr>
            <p:ph type="title" orient="vert"/>
          </p:nvPr>
        </p:nvSpPr>
        <p:spPr>
          <a:xfrm>
            <a:off x="6629400" y="914400"/>
            <a:ext cx="2057400" cy="5211759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 txBox="1">
            <a:spLocks noGrp="1"/>
          </p:cNvSpPr>
          <p:nvPr>
            <p:ph type="body" orient="vert" idx="1"/>
          </p:nvPr>
        </p:nvSpPr>
        <p:spPr>
          <a:xfrm>
            <a:off x="457200" y="914400"/>
            <a:ext cx="6019796" cy="5211759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5" name="Нижний колонтитул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Номер слайда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29EB667D-5BCF-494A-B683-225FA6BFDE60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776137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5" name="Нижний колонтитул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Номер слайда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63D8FA0-E249-46CB-8549-B97A215D70FB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361272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Pr>
        <a:gradFill>
          <a:gsLst>
            <a:gs pos="0">
              <a:srgbClr val="43A4DA"/>
            </a:gs>
            <a:gs pos="100000">
              <a:srgbClr val="459BCA"/>
            </a:gs>
          </a:gsLst>
          <a:path path="circle">
            <a:fillToRect l="90000" t="110000" r="10000" b="-1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</p:spPr>
        <p:txBody>
          <a:bodyPr tIns="0"/>
          <a:lstStyle>
            <a:lvl1pPr>
              <a:defRPr sz="5600" b="1">
                <a:solidFill>
                  <a:srgbClr val="4CE4AD"/>
                </a:solidFill>
                <a:effectLst>
                  <a:outerShdw dist="25402" dir="5400000">
                    <a:srgbClr val="000000"/>
                  </a:outerShdw>
                </a:effectLst>
              </a:defRPr>
            </a:lvl1pPr>
          </a:lstStyle>
          <a:p>
            <a:pPr lvl="0"/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Текст 2"/>
          <p:cNvSpPr txBox="1">
            <a:spLocks noGrp="1"/>
          </p:cNvSpPr>
          <p:nvPr>
            <p:ph type="body" idx="1"/>
          </p:nvPr>
        </p:nvSpPr>
        <p:spPr>
          <a:xfrm>
            <a:off x="530352" y="2704667"/>
            <a:ext cx="7772400" cy="1509710"/>
          </a:xfrm>
        </p:spPr>
        <p:txBody>
          <a:bodyPr lIns="45720" rIns="45720"/>
          <a:lstStyle>
            <a:lvl1pPr marL="0" indent="0">
              <a:spcBef>
                <a:spcPts val="500"/>
              </a:spcBef>
              <a:buNone/>
              <a:defRPr sz="2200">
                <a:solidFill>
                  <a:srgbClr val="FFFFFF"/>
                </a:solidFill>
              </a:defRPr>
            </a:lvl1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>
                <a:solidFill>
                  <a:srgbClr val="D1EAEE"/>
                </a:solidFill>
              </a:defRPr>
            </a:lvl1pPr>
          </a:lstStyle>
          <a:p>
            <a:pPr lvl="0"/>
            <a:endParaRPr lang="en-US"/>
          </a:p>
        </p:txBody>
      </p:sp>
      <p:sp>
        <p:nvSpPr>
          <p:cNvPr id="5" name="Нижний колонтитул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>
                <a:solidFill>
                  <a:srgbClr val="D1EAEE"/>
                </a:solidFill>
              </a:defRPr>
            </a:lvl1pPr>
          </a:lstStyle>
          <a:p>
            <a:pPr lvl="0"/>
            <a:endParaRPr lang="en-US"/>
          </a:p>
        </p:txBody>
      </p:sp>
      <p:sp>
        <p:nvSpPr>
          <p:cNvPr id="6" name="Номер слайда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>
                <a:solidFill>
                  <a:srgbClr val="D1EAEE"/>
                </a:solidFill>
              </a:defRPr>
            </a:lvl1pPr>
          </a:lstStyle>
          <a:p>
            <a:pPr lvl="0"/>
            <a:fld id="{C6D2E0AE-94AA-4D34-90C7-474B8ECC9DA1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806566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 txBox="1">
            <a:spLocks noGrp="1"/>
          </p:cNvSpPr>
          <p:nvPr>
            <p:ph idx="1"/>
          </p:nvPr>
        </p:nvSpPr>
        <p:spPr>
          <a:xfrm>
            <a:off x="457200" y="1920084"/>
            <a:ext cx="4038603" cy="443484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 sz="2000"/>
            </a:lvl3pPr>
            <a:lvl4pPr>
              <a:spcBef>
                <a:spcPts val="400"/>
              </a:spcBef>
              <a:defRPr sz="1800"/>
            </a:lvl4pPr>
            <a:lvl5pPr>
              <a:spcBef>
                <a:spcPts val="400"/>
              </a:spcBef>
              <a:defRPr sz="18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Содержимое 3"/>
          <p:cNvSpPr txBox="1">
            <a:spLocks noGrp="1"/>
          </p:cNvSpPr>
          <p:nvPr>
            <p:ph idx="2"/>
          </p:nvPr>
        </p:nvSpPr>
        <p:spPr>
          <a:xfrm>
            <a:off x="4648196" y="1920084"/>
            <a:ext cx="4038603" cy="443484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 sz="2000"/>
            </a:lvl3pPr>
            <a:lvl4pPr>
              <a:spcBef>
                <a:spcPts val="400"/>
              </a:spcBef>
              <a:defRPr sz="1800"/>
            </a:lvl4pPr>
            <a:lvl5pPr>
              <a:spcBef>
                <a:spcPts val="400"/>
              </a:spcBef>
              <a:defRPr sz="18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5" name="Дата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Нижний колонтитул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7" name="Номер слайда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D981DEC-462A-4E12-B5AC-7382FF53C9DA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45397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Текст 2"/>
          <p:cNvSpPr txBox="1">
            <a:spLocks noGrp="1"/>
          </p:cNvSpPr>
          <p:nvPr>
            <p:ph type="body" idx="1"/>
          </p:nvPr>
        </p:nvSpPr>
        <p:spPr>
          <a:xfrm>
            <a:off x="457200" y="1855244"/>
            <a:ext cx="4040184" cy="659355"/>
          </a:xfrm>
        </p:spPr>
        <p:txBody>
          <a:bodyPr lIns="45720" tIns="0" rIns="45720" bIns="0" anchor="ctr"/>
          <a:lstStyle>
            <a:lvl1pPr marL="0" indent="0">
              <a:buNone/>
              <a:defRPr sz="2400" b="1">
                <a:solidFill>
                  <a:srgbClr val="04617B"/>
                </a:solidFill>
              </a:defRPr>
            </a:lvl1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Текст 3"/>
          <p:cNvSpPr txBox="1">
            <a:spLocks noGrp="1"/>
          </p:cNvSpPr>
          <p:nvPr>
            <p:ph type="body" idx="3"/>
          </p:nvPr>
        </p:nvSpPr>
        <p:spPr>
          <a:xfrm>
            <a:off x="4645023" y="1859752"/>
            <a:ext cx="4041776" cy="654847"/>
          </a:xfrm>
        </p:spPr>
        <p:txBody>
          <a:bodyPr lIns="45720" tIns="0" rIns="45720" bIns="0" anchor="ctr"/>
          <a:lstStyle>
            <a:lvl1pPr marL="0" indent="0">
              <a:buNone/>
              <a:defRPr sz="2400" b="1">
                <a:solidFill>
                  <a:srgbClr val="04617B"/>
                </a:solidFill>
              </a:defRPr>
            </a:lvl1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Содержимое 4"/>
          <p:cNvSpPr txBox="1">
            <a:spLocks noGrp="1"/>
          </p:cNvSpPr>
          <p:nvPr>
            <p:ph idx="2"/>
          </p:nvPr>
        </p:nvSpPr>
        <p:spPr>
          <a:xfrm>
            <a:off x="457200" y="2514600"/>
            <a:ext cx="4040184" cy="3845719"/>
          </a:xfrm>
        </p:spPr>
        <p:txBody>
          <a:bodyPr tIns="0"/>
          <a:lstStyle>
            <a:lvl1pPr>
              <a:spcBef>
                <a:spcPts val="500"/>
              </a:spcBef>
              <a:defRPr sz="2200"/>
            </a:lvl1pPr>
            <a:lvl2pPr>
              <a:spcBef>
                <a:spcPts val="500"/>
              </a:spcBef>
              <a:defRPr sz="2000"/>
            </a:lvl2pPr>
            <a:lvl3pPr>
              <a:spcBef>
                <a:spcPts val="400"/>
              </a:spcBef>
              <a:defRPr sz="1800"/>
            </a:lvl3pPr>
            <a:lvl4pPr>
              <a:spcBef>
                <a:spcPts val="400"/>
              </a:spcBef>
              <a:defRPr sz="1600"/>
            </a:lvl4pPr>
            <a:lvl5pPr>
              <a:spcBef>
                <a:spcPts val="400"/>
              </a:spcBef>
              <a:defRPr sz="16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6" name="Содержимое 5"/>
          <p:cNvSpPr txBox="1">
            <a:spLocks noGrp="1"/>
          </p:cNvSpPr>
          <p:nvPr>
            <p:ph idx="4"/>
          </p:nvPr>
        </p:nvSpPr>
        <p:spPr>
          <a:xfrm>
            <a:off x="4645023" y="2514600"/>
            <a:ext cx="4041776" cy="3845719"/>
          </a:xfrm>
        </p:spPr>
        <p:txBody>
          <a:bodyPr tIns="0"/>
          <a:lstStyle>
            <a:lvl1pPr>
              <a:spcBef>
                <a:spcPts val="500"/>
              </a:spcBef>
              <a:defRPr sz="2200"/>
            </a:lvl1pPr>
            <a:lvl2pPr>
              <a:spcBef>
                <a:spcPts val="500"/>
              </a:spcBef>
              <a:defRPr sz="2000"/>
            </a:lvl2pPr>
            <a:lvl3pPr>
              <a:spcBef>
                <a:spcPts val="400"/>
              </a:spcBef>
              <a:defRPr sz="1800"/>
            </a:lvl3pPr>
            <a:lvl4pPr>
              <a:spcBef>
                <a:spcPts val="400"/>
              </a:spcBef>
              <a:defRPr sz="1600"/>
            </a:lvl4pPr>
            <a:lvl5pPr>
              <a:spcBef>
                <a:spcPts val="400"/>
              </a:spcBef>
              <a:defRPr sz="16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7" name="Дата 6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8" name="Нижний колонтитул 7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9" name="Номер слайда 8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892D0723-D16A-4C07-9C8E-BADCB3B9D0AB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72827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/>
          </p:nvPr>
        </p:nvSpPr>
        <p:spPr>
          <a:xfrm>
            <a:off x="457200" y="704088"/>
            <a:ext cx="8305796" cy="11430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Дата 2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4" name="Нижний колонтитул 3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5" name="Номер слайда 4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C9485C07-2E42-411B-8512-4F08A2F39360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66834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3" name="Нижний колонтитул 2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4" name="Номер слайда 3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DCD8665-77E2-4797-AEFA-7BC636BC9B1B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313083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/>
          </p:nvPr>
        </p:nvSpPr>
        <p:spPr>
          <a:xfrm>
            <a:off x="685800" y="514350"/>
            <a:ext cx="2743200" cy="1162046"/>
          </a:xfrm>
        </p:spPr>
        <p:txBody>
          <a:bodyPr/>
          <a:lstStyle>
            <a:lvl1pPr>
              <a:defRPr sz="2600"/>
            </a:lvl1pPr>
          </a:lstStyle>
          <a:p>
            <a:pPr lvl="0"/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Текст 2"/>
          <p:cNvSpPr txBox="1">
            <a:spLocks noGrp="1"/>
          </p:cNvSpPr>
          <p:nvPr>
            <p:ph type="body" idx="2"/>
          </p:nvPr>
        </p:nvSpPr>
        <p:spPr>
          <a:xfrm>
            <a:off x="685800" y="1676396"/>
            <a:ext cx="2743200" cy="4572000"/>
          </a:xfrm>
        </p:spPr>
        <p:txBody>
          <a:bodyPr lIns="18288" rIns="18288"/>
          <a:lstStyle>
            <a:lvl1pPr marL="0" indent="0">
              <a:spcBef>
                <a:spcPts val="300"/>
              </a:spcBef>
              <a:buNone/>
              <a:defRPr sz="140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 txBox="1">
            <a:spLocks noGrp="1"/>
          </p:cNvSpPr>
          <p:nvPr>
            <p:ph idx="1"/>
          </p:nvPr>
        </p:nvSpPr>
        <p:spPr>
          <a:xfrm>
            <a:off x="3575047" y="1676396"/>
            <a:ext cx="5111752" cy="4572000"/>
          </a:xfrm>
        </p:spPr>
        <p:txBody>
          <a:bodyPr tIns="0"/>
          <a:lstStyle>
            <a:lvl1pPr>
              <a:spcBef>
                <a:spcPts val="700"/>
              </a:spcBef>
              <a:defRPr sz="2800"/>
            </a:lvl1pPr>
            <a:lvl2pPr>
              <a:defRPr sz="2600"/>
            </a:lvl2pPr>
            <a:lvl3pPr>
              <a:spcBef>
                <a:spcPts val="600"/>
              </a:spcBef>
              <a:defRPr sz="2400"/>
            </a:lvl3pPr>
            <a:lvl4pPr>
              <a:defRPr/>
            </a:lvl4pPr>
            <a:lvl5pPr>
              <a:spcBef>
                <a:spcPts val="400"/>
              </a:spcBef>
              <a:defRPr sz="18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5" name="Дата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Нижний колонтитул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7" name="Номер слайда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4A54B940-B664-4B9C-BE16-EA52BD92E786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874069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с одним вырезанным скругленным углом 8"/>
          <p:cNvSpPr/>
          <p:nvPr/>
        </p:nvSpPr>
        <p:spPr>
          <a:xfrm rot="420008" flipV="1">
            <a:off x="3165754" y="1108079"/>
            <a:ext cx="5257800" cy="4114800"/>
          </a:xfrm>
          <a:custGeom>
            <a:avLst/>
            <a:gdLst>
              <a:gd name="f0" fmla="val 10800000"/>
              <a:gd name="f1" fmla="val 5400000"/>
              <a:gd name="f2" fmla="val w"/>
              <a:gd name="f3" fmla="val h"/>
              <a:gd name="f4" fmla="val ss"/>
              <a:gd name="f5" fmla="val 0"/>
              <a:gd name="f6" fmla="val 3646"/>
              <a:gd name="f7" fmla="abs f2"/>
              <a:gd name="f8" fmla="abs f3"/>
              <a:gd name="f9" fmla="abs f4"/>
              <a:gd name="f10" fmla="?: f7 f2 1"/>
              <a:gd name="f11" fmla="?: f8 f3 1"/>
              <a:gd name="f12" fmla="?: f9 f4 1"/>
              <a:gd name="f13" fmla="*/ f10 1 21600"/>
              <a:gd name="f14" fmla="*/ f11 1 21600"/>
              <a:gd name="f15" fmla="*/ 21600 f10 1"/>
              <a:gd name="f16" fmla="*/ 21600 f11 1"/>
              <a:gd name="f17" fmla="min f14 f13"/>
              <a:gd name="f18" fmla="*/ f15 1 f12"/>
              <a:gd name="f19" fmla="*/ f16 1 f12"/>
              <a:gd name="f20" fmla="val f18"/>
              <a:gd name="f21" fmla="val f19"/>
              <a:gd name="f22" fmla="*/ f5 f17 1"/>
              <a:gd name="f23" fmla="+- f21 0 f5"/>
              <a:gd name="f24" fmla="+- f20 0 f5"/>
              <a:gd name="f25" fmla="*/ f21 f17 1"/>
              <a:gd name="f26" fmla="*/ f20 f17 1"/>
              <a:gd name="f27" fmla="min f24 f23"/>
              <a:gd name="f28" fmla="*/ f27 f5 1"/>
              <a:gd name="f29" fmla="*/ f27 f6 1"/>
              <a:gd name="f30" fmla="*/ f28 1 100000"/>
              <a:gd name="f31" fmla="*/ f29 1 100000"/>
              <a:gd name="f32" fmla="+- f20 0 f31"/>
              <a:gd name="f33" fmla="*/ f30 29289 1"/>
              <a:gd name="f34" fmla="*/ f30 f17 1"/>
              <a:gd name="f35" fmla="*/ f31 f17 1"/>
              <a:gd name="f36" fmla="*/ f33 1 100000"/>
              <a:gd name="f37" fmla="+- f32 f20 0"/>
              <a:gd name="f38" fmla="*/ f32 f17 1"/>
              <a:gd name="f39" fmla="*/ f37 1 2"/>
              <a:gd name="f40" fmla="*/ f36 f17 1"/>
              <a:gd name="f41" fmla="*/ f39 f17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40" t="f40" r="f41" b="f25"/>
            <a:pathLst>
              <a:path>
                <a:moveTo>
                  <a:pt x="f34" y="f22"/>
                </a:moveTo>
                <a:lnTo>
                  <a:pt x="f38" y="f22"/>
                </a:lnTo>
                <a:lnTo>
                  <a:pt x="f26" y="f35"/>
                </a:lnTo>
                <a:lnTo>
                  <a:pt x="f26" y="f25"/>
                </a:lnTo>
                <a:lnTo>
                  <a:pt x="f22" y="f25"/>
                </a:lnTo>
                <a:lnTo>
                  <a:pt x="f22" y="f34"/>
                </a:lnTo>
                <a:arcTo wR="f34" hR="f34" stAng="f0" swAng="f1"/>
                <a:close/>
              </a:path>
            </a:pathLst>
          </a:custGeom>
          <a:solidFill>
            <a:srgbClr val="FFFFFF"/>
          </a:solidFill>
          <a:ln w="3172">
            <a:solidFill>
              <a:srgbClr val="C0C0C0"/>
            </a:solidFill>
            <a:prstDash val="solid"/>
          </a:ln>
          <a:effectLst>
            <a:outerShdw dist="38499" dir="7499967" algn="tl">
              <a:srgbClr val="000000">
                <a:alpha val="25000"/>
              </a:srgbClr>
            </a:outerShdw>
          </a:effectLst>
        </p:spPr>
        <p:txBody>
          <a:bodyPr vert="horz" wrap="square" lIns="91440" tIns="45720" rIns="91440" bIns="45720" anchor="ctr" anchorCtr="1" compatLnSpc="1"/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FFFFFF"/>
              </a:solidFill>
              <a:uFillTx/>
              <a:latin typeface="Constantia"/>
            </a:endParaRPr>
          </a:p>
        </p:txBody>
      </p:sp>
      <p:sp>
        <p:nvSpPr>
          <p:cNvPr id="3" name="Прямоугольный треугольник 11"/>
          <p:cNvSpPr/>
          <p:nvPr/>
        </p:nvSpPr>
        <p:spPr>
          <a:xfrm rot="420008" flipV="1">
            <a:off x="8004136" y="5359764"/>
            <a:ext cx="155448" cy="155448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ss"/>
              <a:gd name="f6" fmla="val 0"/>
              <a:gd name="f7" fmla="+- 0 0 -360"/>
              <a:gd name="f8" fmla="+- 0 0 -180"/>
              <a:gd name="f9" fmla="+- 0 0 -90"/>
              <a:gd name="f10" fmla="abs f3"/>
              <a:gd name="f11" fmla="abs f4"/>
              <a:gd name="f12" fmla="abs f5"/>
              <a:gd name="f13" fmla="*/ f7 f0 1"/>
              <a:gd name="f14" fmla="*/ f8 f0 1"/>
              <a:gd name="f15" fmla="*/ f9 f0 1"/>
              <a:gd name="f16" fmla="?: f10 f3 1"/>
              <a:gd name="f17" fmla="?: f11 f4 1"/>
              <a:gd name="f18" fmla="?: f12 f5 1"/>
              <a:gd name="f19" fmla="*/ f13 1 f2"/>
              <a:gd name="f20" fmla="*/ f14 1 f2"/>
              <a:gd name="f21" fmla="*/ f15 1 f2"/>
              <a:gd name="f22" fmla="*/ f16 1 21600"/>
              <a:gd name="f23" fmla="*/ f17 1 21600"/>
              <a:gd name="f24" fmla="*/ 21600 f16 1"/>
              <a:gd name="f25" fmla="*/ 21600 f17 1"/>
              <a:gd name="f26" fmla="+- f19 0 f1"/>
              <a:gd name="f27" fmla="+- f20 0 f1"/>
              <a:gd name="f28" fmla="+- f21 0 f1"/>
              <a:gd name="f29" fmla="min f23 f22"/>
              <a:gd name="f30" fmla="*/ f24 1 f18"/>
              <a:gd name="f31" fmla="*/ f25 1 f18"/>
              <a:gd name="f32" fmla="val f30"/>
              <a:gd name="f33" fmla="val f31"/>
              <a:gd name="f34" fmla="*/ f6 f29 1"/>
              <a:gd name="f35" fmla="+- f33 0 f6"/>
              <a:gd name="f36" fmla="+- f32 0 f6"/>
              <a:gd name="f37" fmla="*/ f33 f29 1"/>
              <a:gd name="f38" fmla="*/ f32 f29 1"/>
              <a:gd name="f39" fmla="*/ f35 1 2"/>
              <a:gd name="f40" fmla="*/ f36 1 2"/>
              <a:gd name="f41" fmla="*/ f36 1 12"/>
              <a:gd name="f42" fmla="*/ f35 7 1"/>
              <a:gd name="f43" fmla="*/ f36 7 1"/>
              <a:gd name="f44" fmla="*/ f35 11 1"/>
              <a:gd name="f45" fmla="+- f6 f39 0"/>
              <a:gd name="f46" fmla="+- f6 f40 0"/>
              <a:gd name="f47" fmla="*/ f42 1 12"/>
              <a:gd name="f48" fmla="*/ f43 1 12"/>
              <a:gd name="f49" fmla="*/ f44 1 12"/>
              <a:gd name="f50" fmla="*/ f41 f29 1"/>
              <a:gd name="f51" fmla="*/ f47 f29 1"/>
              <a:gd name="f52" fmla="*/ f48 f29 1"/>
              <a:gd name="f53" fmla="*/ f49 f29 1"/>
              <a:gd name="f54" fmla="*/ f46 f29 1"/>
              <a:gd name="f55" fmla="*/ f45 f29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6">
                <a:pos x="f34" y="f34"/>
              </a:cxn>
              <a:cxn ang="f27">
                <a:pos x="f34" y="f37"/>
              </a:cxn>
              <a:cxn ang="f27">
                <a:pos x="f38" y="f37"/>
              </a:cxn>
              <a:cxn ang="f28">
                <a:pos x="f54" y="f55"/>
              </a:cxn>
            </a:cxnLst>
            <a:rect l="f50" t="f51" r="f52" b="f53"/>
            <a:pathLst>
              <a:path>
                <a:moveTo>
                  <a:pt x="f34" y="f37"/>
                </a:moveTo>
                <a:lnTo>
                  <a:pt x="f34" y="f34"/>
                </a:lnTo>
                <a:lnTo>
                  <a:pt x="f38" y="f37"/>
                </a:lnTo>
                <a:close/>
              </a:path>
            </a:pathLst>
          </a:custGeom>
          <a:solidFill>
            <a:srgbClr val="FFFFFF"/>
          </a:solidFill>
          <a:ln w="12701">
            <a:solidFill>
              <a:srgbClr val="FFFFFF"/>
            </a:solidFill>
            <a:prstDash val="solid"/>
            <a:bevel/>
          </a:ln>
          <a:effectLst>
            <a:outerShdw dist="6348" dir="12898457" algn="tl">
              <a:srgbClr val="000000">
                <a:alpha val="47000"/>
              </a:srgbClr>
            </a:outerShdw>
          </a:effectLst>
        </p:spPr>
        <p:txBody>
          <a:bodyPr vert="horz" wrap="square" lIns="91440" tIns="45720" rIns="91440" bIns="45720" anchor="ctr" anchorCtr="1" compatLnSpc="1"/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FFFFFF"/>
              </a:solidFill>
              <a:uFillTx/>
              <a:latin typeface="Constantia"/>
            </a:endParaRPr>
          </a:p>
        </p:txBody>
      </p:sp>
      <p:sp>
        <p:nvSpPr>
          <p:cNvPr id="4" name="Заголовок 1"/>
          <p:cNvSpPr txBox="1">
            <a:spLocks noGrp="1"/>
          </p:cNvSpPr>
          <p:nvPr>
            <p:ph type="title"/>
          </p:nvPr>
        </p:nvSpPr>
        <p:spPr>
          <a:xfrm>
            <a:off x="609603" y="1176997"/>
            <a:ext cx="2212848" cy="1582625"/>
          </a:xfrm>
        </p:spPr>
        <p:txBody>
          <a:bodyPr lIns="45720" rIns="45720" bIns="45720"/>
          <a:lstStyle>
            <a:lvl1pPr>
              <a:defRPr sz="2000" b="1"/>
            </a:lvl1pPr>
          </a:lstStyle>
          <a:p>
            <a:pPr lvl="0"/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5" name="Текст 3"/>
          <p:cNvSpPr txBox="1">
            <a:spLocks noGrp="1"/>
          </p:cNvSpPr>
          <p:nvPr>
            <p:ph type="body" idx="2"/>
          </p:nvPr>
        </p:nvSpPr>
        <p:spPr>
          <a:xfrm>
            <a:off x="609603" y="2828787"/>
            <a:ext cx="2209803" cy="2179316"/>
          </a:xfrm>
        </p:spPr>
        <p:txBody>
          <a:bodyPr lIns="64008" rIns="45720"/>
          <a:lstStyle>
            <a:lvl1pPr marL="0" indent="0">
              <a:spcBef>
                <a:spcPts val="250"/>
              </a:spcBef>
              <a:buNone/>
              <a:defRPr sz="130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Дата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7" name="Нижний колонтитул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8" name="Номер слайда 6"/>
          <p:cNvSpPr txBox="1">
            <a:spLocks noGrp="1"/>
          </p:cNvSpPr>
          <p:nvPr>
            <p:ph type="sldNum" sz="quarter" idx="8"/>
          </p:nvPr>
        </p:nvSpPr>
        <p:spPr>
          <a:xfrm>
            <a:off x="8077196" y="6356351"/>
            <a:ext cx="609603" cy="365129"/>
          </a:xfrm>
        </p:spPr>
        <p:txBody>
          <a:bodyPr/>
          <a:lstStyle>
            <a:lvl1pPr>
              <a:defRPr/>
            </a:lvl1pPr>
          </a:lstStyle>
          <a:p>
            <a:pPr lvl="0"/>
            <a:fld id="{0E23CE90-8E6A-4DF0-AF4B-FA9DD72DA668}" type="slidenum">
              <a:t>‹#›</a:t>
            </a:fld>
            <a:endParaRPr lang="en-US"/>
          </a:p>
        </p:txBody>
      </p:sp>
      <p:sp>
        <p:nvSpPr>
          <p:cNvPr id="9" name="Рисунок 2"/>
          <p:cNvSpPr txBox="1">
            <a:spLocks noGrp="1"/>
          </p:cNvSpPr>
          <p:nvPr>
            <p:ph type="pic" idx="1"/>
          </p:nvPr>
        </p:nvSpPr>
        <p:spPr>
          <a:xfrm rot="419990">
            <a:off x="3485793" y="1199519"/>
            <a:ext cx="4617720" cy="3931920"/>
          </a:xfrm>
          <a:solidFill>
            <a:srgbClr val="DBF5F9"/>
          </a:solidFill>
          <a:ln w="2999">
            <a:solidFill>
              <a:srgbClr val="C0C0C0"/>
            </a:solidFill>
            <a:prstDash val="solid"/>
            <a:round/>
          </a:ln>
        </p:spPr>
        <p:txBody>
          <a:bodyPr/>
          <a:lstStyle>
            <a:lvl1pPr marL="0" indent="0">
              <a:spcBef>
                <a:spcPts val="800"/>
              </a:spcBef>
              <a:buNone/>
              <a:defRPr sz="3200"/>
            </a:lvl1pPr>
          </a:lstStyle>
          <a:p>
            <a:pPr lvl="0"/>
            <a:r>
              <a:rPr lang="ru-RU"/>
              <a:t>Вставка рисунка</a:t>
            </a:r>
            <a:endParaRPr lang="en-US"/>
          </a:p>
        </p:txBody>
      </p:sp>
      <p:sp>
        <p:nvSpPr>
          <p:cNvPr id="10" name="Полилиния 9"/>
          <p:cNvSpPr/>
          <p:nvPr/>
        </p:nvSpPr>
        <p:spPr>
          <a:xfrm flipV="1">
            <a:off x="-9528" y="5816598"/>
            <a:ext cx="9163046" cy="1041401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5772"/>
              <a:gd name="f7" fmla="val 656"/>
              <a:gd name="f8" fmla="val 6"/>
              <a:gd name="f9" fmla="val 2"/>
              <a:gd name="f10" fmla="val 2542"/>
              <a:gd name="f11" fmla="val 2746"/>
              <a:gd name="f12" fmla="val 101"/>
              <a:gd name="f13" fmla="val 3828"/>
              <a:gd name="f14" fmla="val 367"/>
              <a:gd name="f15" fmla="val 4374"/>
              <a:gd name="f16" fmla="val 4920"/>
              <a:gd name="f17" fmla="val 5526"/>
              <a:gd name="f18" fmla="val 152"/>
              <a:gd name="f19" fmla="val 5766"/>
              <a:gd name="f20" fmla="val 55"/>
              <a:gd name="f21" fmla="val 213"/>
              <a:gd name="f22" fmla="val 5670"/>
              <a:gd name="f23" fmla="val 257"/>
              <a:gd name="f24" fmla="val 5016"/>
              <a:gd name="f25" fmla="val 441"/>
              <a:gd name="f26" fmla="val 4302"/>
              <a:gd name="f27" fmla="val 439"/>
              <a:gd name="f28" fmla="val 3588"/>
              <a:gd name="f29" fmla="val 437"/>
              <a:gd name="f30" fmla="val 2205"/>
              <a:gd name="f31" fmla="val 165"/>
              <a:gd name="f32" fmla="val 1488"/>
              <a:gd name="f33" fmla="val 201"/>
              <a:gd name="f34" fmla="val 750"/>
              <a:gd name="f35" fmla="val 209"/>
              <a:gd name="f36" fmla="val 270"/>
              <a:gd name="f37" fmla="val 482"/>
              <a:gd name="f38" fmla="+- 0 0 -90"/>
              <a:gd name="f39" fmla="*/ f3 1 5772"/>
              <a:gd name="f40" fmla="*/ f4 1 656"/>
              <a:gd name="f41" fmla="+- f7 0 f5"/>
              <a:gd name="f42" fmla="+- f6 0 f5"/>
              <a:gd name="f43" fmla="*/ f38 f0 1"/>
              <a:gd name="f44" fmla="*/ f42 1 5772"/>
              <a:gd name="f45" fmla="*/ f41 1 656"/>
              <a:gd name="f46" fmla="*/ f43 1 f2"/>
              <a:gd name="f47" fmla="*/ 6 1 f44"/>
              <a:gd name="f48" fmla="*/ 2 1 f45"/>
              <a:gd name="f49" fmla="*/ 2542 1 f44"/>
              <a:gd name="f50" fmla="*/ 0 1 f45"/>
              <a:gd name="f51" fmla="*/ 4374 1 f44"/>
              <a:gd name="f52" fmla="*/ 367 1 f45"/>
              <a:gd name="f53" fmla="*/ 5766 1 f44"/>
              <a:gd name="f54" fmla="*/ 55 1 f45"/>
              <a:gd name="f55" fmla="*/ 5772 1 f44"/>
              <a:gd name="f56" fmla="*/ 213 1 f45"/>
              <a:gd name="f57" fmla="*/ 4302 1 f44"/>
              <a:gd name="f58" fmla="*/ 439 1 f45"/>
              <a:gd name="f59" fmla="*/ 1488 1 f44"/>
              <a:gd name="f60" fmla="*/ 201 1 f45"/>
              <a:gd name="f61" fmla="*/ 0 1 f44"/>
              <a:gd name="f62" fmla="*/ 656 1 f45"/>
              <a:gd name="f63" fmla="+- f46 0 f1"/>
              <a:gd name="f64" fmla="*/ f61 f39 1"/>
              <a:gd name="f65" fmla="*/ f55 f39 1"/>
              <a:gd name="f66" fmla="*/ f62 f40 1"/>
              <a:gd name="f67" fmla="*/ f50 f40 1"/>
              <a:gd name="f68" fmla="*/ f47 f39 1"/>
              <a:gd name="f69" fmla="*/ f48 f40 1"/>
              <a:gd name="f70" fmla="*/ f49 f39 1"/>
              <a:gd name="f71" fmla="*/ f51 f39 1"/>
              <a:gd name="f72" fmla="*/ f52 f40 1"/>
              <a:gd name="f73" fmla="*/ f53 f39 1"/>
              <a:gd name="f74" fmla="*/ f54 f40 1"/>
              <a:gd name="f75" fmla="*/ f56 f40 1"/>
              <a:gd name="f76" fmla="*/ f57 f39 1"/>
              <a:gd name="f77" fmla="*/ f58 f40 1"/>
              <a:gd name="f78" fmla="*/ f59 f39 1"/>
              <a:gd name="f79" fmla="*/ f60 f4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63">
                <a:pos x="f68" y="f69"/>
              </a:cxn>
              <a:cxn ang="f63">
                <a:pos x="f70" y="f67"/>
              </a:cxn>
              <a:cxn ang="f63">
                <a:pos x="f71" y="f72"/>
              </a:cxn>
              <a:cxn ang="f63">
                <a:pos x="f73" y="f74"/>
              </a:cxn>
              <a:cxn ang="f63">
                <a:pos x="f65" y="f75"/>
              </a:cxn>
              <a:cxn ang="f63">
                <a:pos x="f76" y="f77"/>
              </a:cxn>
              <a:cxn ang="f63">
                <a:pos x="f78" y="f79"/>
              </a:cxn>
              <a:cxn ang="f63">
                <a:pos x="f64" y="f66"/>
              </a:cxn>
              <a:cxn ang="f63">
                <a:pos x="f68" y="f69"/>
              </a:cxn>
            </a:cxnLst>
            <a:rect l="f64" t="f67" r="f65" b="f66"/>
            <a:pathLst>
              <a:path w="5772" h="656">
                <a:moveTo>
                  <a:pt x="f8" y="f9"/>
                </a:moveTo>
                <a:lnTo>
                  <a:pt x="f10" y="f5"/>
                </a:lnTo>
                <a:cubicBezTo>
                  <a:pt x="f11" y="f12"/>
                  <a:pt x="f13" y="f14"/>
                  <a:pt x="f15" y="f14"/>
                </a:cubicBezTo>
                <a:cubicBezTo>
                  <a:pt x="f16" y="f14"/>
                  <a:pt x="f17" y="f18"/>
                  <a:pt x="f19" y="f20"/>
                </a:cubicBezTo>
                <a:lnTo>
                  <a:pt x="f6" y="f21"/>
                </a:lnTo>
                <a:cubicBezTo>
                  <a:pt x="f22" y="f23"/>
                  <a:pt x="f24" y="f25"/>
                  <a:pt x="f26" y="f27"/>
                </a:cubicBezTo>
                <a:cubicBezTo>
                  <a:pt x="f28" y="f29"/>
                  <a:pt x="f30" y="f31"/>
                  <a:pt x="f32" y="f33"/>
                </a:cubicBezTo>
                <a:cubicBezTo>
                  <a:pt x="f34" y="f35"/>
                  <a:pt x="f36" y="f37"/>
                  <a:pt x="f5" y="f7"/>
                </a:cubicBezTo>
                <a:lnTo>
                  <a:pt x="f8" y="f9"/>
                </a:lnTo>
                <a:close/>
              </a:path>
            </a:pathLst>
          </a:custGeom>
          <a:gradFill>
            <a:gsLst>
              <a:gs pos="0">
                <a:srgbClr val="0079AF">
                  <a:alpha val="45000"/>
                </a:srgbClr>
              </a:gs>
              <a:gs pos="100000">
                <a:srgbClr val="00EBF8">
                  <a:alpha val="55000"/>
                </a:srgbClr>
              </a:gs>
            </a:gsLst>
            <a:lin ang="5400000"/>
          </a:gradFill>
          <a:ln>
            <a:noFill/>
            <a:prstDash val="solid"/>
          </a:ln>
        </p:spPr>
        <p:txBody>
          <a:bodyPr vert="horz" wrap="square" lIns="91440" tIns="45720" rIns="91440" bIns="45720" anchor="t" anchorCtr="0" compatLnSpc="1"/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000000"/>
              </a:solidFill>
              <a:uFillTx/>
              <a:latin typeface="Constantia"/>
            </a:endParaRPr>
          </a:p>
        </p:txBody>
      </p:sp>
      <p:sp>
        <p:nvSpPr>
          <p:cNvPr id="11" name="Полилиния 10"/>
          <p:cNvSpPr/>
          <p:nvPr/>
        </p:nvSpPr>
        <p:spPr>
          <a:xfrm flipV="1">
            <a:off x="4381503" y="6219821"/>
            <a:ext cx="4762496" cy="638178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3000"/>
              <a:gd name="f7" fmla="val 595"/>
              <a:gd name="f8" fmla="val 174"/>
              <a:gd name="f9" fmla="val 102"/>
              <a:gd name="f10" fmla="val 1168"/>
              <a:gd name="f11" fmla="val 533"/>
              <a:gd name="f12" fmla="val 1668"/>
              <a:gd name="f13" fmla="val 564"/>
              <a:gd name="f14" fmla="val 2168"/>
              <a:gd name="f15" fmla="val 2778"/>
              <a:gd name="f16" fmla="val 279"/>
              <a:gd name="f17" fmla="val 186"/>
              <a:gd name="f18" fmla="val 6"/>
              <a:gd name="f19" fmla="+- 0 0 -90"/>
              <a:gd name="f20" fmla="*/ f3 1 3000"/>
              <a:gd name="f21" fmla="*/ f4 1 595"/>
              <a:gd name="f22" fmla="+- f7 0 f5"/>
              <a:gd name="f23" fmla="+- f6 0 f5"/>
              <a:gd name="f24" fmla="*/ f19 f0 1"/>
              <a:gd name="f25" fmla="*/ f23 1 3000"/>
              <a:gd name="f26" fmla="*/ f22 1 595"/>
              <a:gd name="f27" fmla="*/ f24 1 f2"/>
              <a:gd name="f28" fmla="*/ 0 1 f25"/>
              <a:gd name="f29" fmla="*/ 0 1 f26"/>
              <a:gd name="f30" fmla="*/ 1668 1 f25"/>
              <a:gd name="f31" fmla="*/ 564 1 f26"/>
              <a:gd name="f32" fmla="*/ 3000 1 f25"/>
              <a:gd name="f33" fmla="*/ 186 1 f26"/>
              <a:gd name="f34" fmla="*/ 6 1 f26"/>
              <a:gd name="f35" fmla="*/ 595 1 f26"/>
              <a:gd name="f36" fmla="+- f27 0 f1"/>
              <a:gd name="f37" fmla="*/ f28 f20 1"/>
              <a:gd name="f38" fmla="*/ f32 f20 1"/>
              <a:gd name="f39" fmla="*/ f35 f21 1"/>
              <a:gd name="f40" fmla="*/ f29 f21 1"/>
              <a:gd name="f41" fmla="*/ f30 f20 1"/>
              <a:gd name="f42" fmla="*/ f31 f21 1"/>
              <a:gd name="f43" fmla="*/ f33 f21 1"/>
              <a:gd name="f44" fmla="*/ f34 f2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36">
                <a:pos x="f37" y="f40"/>
              </a:cxn>
              <a:cxn ang="f36">
                <a:pos x="f41" y="f42"/>
              </a:cxn>
              <a:cxn ang="f36">
                <a:pos x="f38" y="f43"/>
              </a:cxn>
              <a:cxn ang="f36">
                <a:pos x="f38" y="f44"/>
              </a:cxn>
              <a:cxn ang="f36">
                <a:pos x="f37" y="f40"/>
              </a:cxn>
            </a:cxnLst>
            <a:rect l="f37" t="f40" r="f38" b="f39"/>
            <a:pathLst>
              <a:path w="3000" h="595">
                <a:moveTo>
                  <a:pt x="f5" y="f5"/>
                </a:moveTo>
                <a:cubicBezTo>
                  <a:pt x="f8" y="f9"/>
                  <a:pt x="f10" y="f11"/>
                  <a:pt x="f12" y="f13"/>
                </a:cubicBezTo>
                <a:cubicBezTo>
                  <a:pt x="f14" y="f7"/>
                  <a:pt x="f15" y="f16"/>
                  <a:pt x="f6" y="f17"/>
                </a:cubicBezTo>
                <a:lnTo>
                  <a:pt x="f6" y="f18"/>
                </a:lnTo>
                <a:lnTo>
                  <a:pt x="f5" y="f5"/>
                </a:lnTo>
                <a:close/>
              </a:path>
            </a:pathLst>
          </a:custGeom>
          <a:gradFill>
            <a:gsLst>
              <a:gs pos="0">
                <a:srgbClr val="00ADB6">
                  <a:alpha val="30000"/>
                </a:srgbClr>
              </a:gs>
              <a:gs pos="100000">
                <a:srgbClr val="009BE5">
                  <a:alpha val="45000"/>
                </a:srgbClr>
              </a:gs>
            </a:gsLst>
            <a:lin ang="5400000"/>
          </a:gradFill>
          <a:ln>
            <a:noFill/>
            <a:prstDash val="solid"/>
          </a:ln>
        </p:spPr>
        <p:txBody>
          <a:bodyPr vert="horz" wrap="square" lIns="91440" tIns="45720" rIns="91440" bIns="45720" anchor="t" anchorCtr="0" compatLnSpc="1"/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000000"/>
              </a:solidFill>
              <a:uFillTx/>
              <a:latin typeface="Constantia"/>
            </a:endParaRPr>
          </a:p>
        </p:txBody>
      </p:sp>
    </p:spTree>
    <p:extLst>
      <p:ext uri="{BB962C8B-B14F-4D97-AF65-F5344CB8AC3E}">
        <p14:creationId xmlns:p14="http://schemas.microsoft.com/office/powerpoint/2010/main" val="124685979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3"/>
          <a:tile sx="64987" sy="64987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олилиния 6"/>
          <p:cNvSpPr/>
          <p:nvPr/>
        </p:nvSpPr>
        <p:spPr>
          <a:xfrm>
            <a:off x="-9528" y="-7141"/>
            <a:ext cx="9163046" cy="1041401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5772"/>
              <a:gd name="f7" fmla="val 656"/>
              <a:gd name="f8" fmla="val 6"/>
              <a:gd name="f9" fmla="val 2"/>
              <a:gd name="f10" fmla="val 2542"/>
              <a:gd name="f11" fmla="val 2746"/>
              <a:gd name="f12" fmla="val 101"/>
              <a:gd name="f13" fmla="val 3828"/>
              <a:gd name="f14" fmla="val 367"/>
              <a:gd name="f15" fmla="val 4374"/>
              <a:gd name="f16" fmla="val 4920"/>
              <a:gd name="f17" fmla="val 5526"/>
              <a:gd name="f18" fmla="val 152"/>
              <a:gd name="f19" fmla="val 5766"/>
              <a:gd name="f20" fmla="val 55"/>
              <a:gd name="f21" fmla="val 213"/>
              <a:gd name="f22" fmla="val 5670"/>
              <a:gd name="f23" fmla="val 257"/>
              <a:gd name="f24" fmla="val 5016"/>
              <a:gd name="f25" fmla="val 441"/>
              <a:gd name="f26" fmla="val 4302"/>
              <a:gd name="f27" fmla="val 439"/>
              <a:gd name="f28" fmla="val 3588"/>
              <a:gd name="f29" fmla="val 437"/>
              <a:gd name="f30" fmla="val 2205"/>
              <a:gd name="f31" fmla="val 165"/>
              <a:gd name="f32" fmla="val 1488"/>
              <a:gd name="f33" fmla="val 201"/>
              <a:gd name="f34" fmla="val 750"/>
              <a:gd name="f35" fmla="val 209"/>
              <a:gd name="f36" fmla="val 270"/>
              <a:gd name="f37" fmla="val 482"/>
              <a:gd name="f38" fmla="+- 0 0 -90"/>
              <a:gd name="f39" fmla="*/ f3 1 5772"/>
              <a:gd name="f40" fmla="*/ f4 1 656"/>
              <a:gd name="f41" fmla="+- f7 0 f5"/>
              <a:gd name="f42" fmla="+- f6 0 f5"/>
              <a:gd name="f43" fmla="*/ f38 f0 1"/>
              <a:gd name="f44" fmla="*/ f42 1 5772"/>
              <a:gd name="f45" fmla="*/ f41 1 656"/>
              <a:gd name="f46" fmla="*/ f43 1 f2"/>
              <a:gd name="f47" fmla="*/ 6 1 f44"/>
              <a:gd name="f48" fmla="*/ 2 1 f45"/>
              <a:gd name="f49" fmla="*/ 2542 1 f44"/>
              <a:gd name="f50" fmla="*/ 0 1 f45"/>
              <a:gd name="f51" fmla="*/ 4374 1 f44"/>
              <a:gd name="f52" fmla="*/ 367 1 f45"/>
              <a:gd name="f53" fmla="*/ 5766 1 f44"/>
              <a:gd name="f54" fmla="*/ 55 1 f45"/>
              <a:gd name="f55" fmla="*/ 5772 1 f44"/>
              <a:gd name="f56" fmla="*/ 213 1 f45"/>
              <a:gd name="f57" fmla="*/ 4302 1 f44"/>
              <a:gd name="f58" fmla="*/ 439 1 f45"/>
              <a:gd name="f59" fmla="*/ 1488 1 f44"/>
              <a:gd name="f60" fmla="*/ 201 1 f45"/>
              <a:gd name="f61" fmla="*/ 0 1 f44"/>
              <a:gd name="f62" fmla="*/ 656 1 f45"/>
              <a:gd name="f63" fmla="+- f46 0 f1"/>
              <a:gd name="f64" fmla="*/ f61 f39 1"/>
              <a:gd name="f65" fmla="*/ f55 f39 1"/>
              <a:gd name="f66" fmla="*/ f62 f40 1"/>
              <a:gd name="f67" fmla="*/ f50 f40 1"/>
              <a:gd name="f68" fmla="*/ f47 f39 1"/>
              <a:gd name="f69" fmla="*/ f48 f40 1"/>
              <a:gd name="f70" fmla="*/ f49 f39 1"/>
              <a:gd name="f71" fmla="*/ f51 f39 1"/>
              <a:gd name="f72" fmla="*/ f52 f40 1"/>
              <a:gd name="f73" fmla="*/ f53 f39 1"/>
              <a:gd name="f74" fmla="*/ f54 f40 1"/>
              <a:gd name="f75" fmla="*/ f56 f40 1"/>
              <a:gd name="f76" fmla="*/ f57 f39 1"/>
              <a:gd name="f77" fmla="*/ f58 f40 1"/>
              <a:gd name="f78" fmla="*/ f59 f39 1"/>
              <a:gd name="f79" fmla="*/ f60 f4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63">
                <a:pos x="f68" y="f69"/>
              </a:cxn>
              <a:cxn ang="f63">
                <a:pos x="f70" y="f67"/>
              </a:cxn>
              <a:cxn ang="f63">
                <a:pos x="f71" y="f72"/>
              </a:cxn>
              <a:cxn ang="f63">
                <a:pos x="f73" y="f74"/>
              </a:cxn>
              <a:cxn ang="f63">
                <a:pos x="f65" y="f75"/>
              </a:cxn>
              <a:cxn ang="f63">
                <a:pos x="f76" y="f77"/>
              </a:cxn>
              <a:cxn ang="f63">
                <a:pos x="f78" y="f79"/>
              </a:cxn>
              <a:cxn ang="f63">
                <a:pos x="f64" y="f66"/>
              </a:cxn>
              <a:cxn ang="f63">
                <a:pos x="f68" y="f69"/>
              </a:cxn>
            </a:cxnLst>
            <a:rect l="f64" t="f67" r="f65" b="f66"/>
            <a:pathLst>
              <a:path w="5772" h="656">
                <a:moveTo>
                  <a:pt x="f8" y="f9"/>
                </a:moveTo>
                <a:lnTo>
                  <a:pt x="f10" y="f5"/>
                </a:lnTo>
                <a:cubicBezTo>
                  <a:pt x="f11" y="f12"/>
                  <a:pt x="f13" y="f14"/>
                  <a:pt x="f15" y="f14"/>
                </a:cubicBezTo>
                <a:cubicBezTo>
                  <a:pt x="f16" y="f14"/>
                  <a:pt x="f17" y="f18"/>
                  <a:pt x="f19" y="f20"/>
                </a:cubicBezTo>
                <a:lnTo>
                  <a:pt x="f6" y="f21"/>
                </a:lnTo>
                <a:cubicBezTo>
                  <a:pt x="f22" y="f23"/>
                  <a:pt x="f24" y="f25"/>
                  <a:pt x="f26" y="f27"/>
                </a:cubicBezTo>
                <a:cubicBezTo>
                  <a:pt x="f28" y="f29"/>
                  <a:pt x="f30" y="f31"/>
                  <a:pt x="f32" y="f33"/>
                </a:cubicBezTo>
                <a:cubicBezTo>
                  <a:pt x="f34" y="f35"/>
                  <a:pt x="f36" y="f37"/>
                  <a:pt x="f5" y="f7"/>
                </a:cubicBezTo>
                <a:lnTo>
                  <a:pt x="f8" y="f9"/>
                </a:lnTo>
                <a:close/>
              </a:path>
            </a:pathLst>
          </a:custGeom>
          <a:gradFill>
            <a:gsLst>
              <a:gs pos="0">
                <a:srgbClr val="0079AF">
                  <a:alpha val="45000"/>
                </a:srgbClr>
              </a:gs>
              <a:gs pos="100000">
                <a:srgbClr val="00EBF8">
                  <a:alpha val="55000"/>
                </a:srgbClr>
              </a:gs>
            </a:gsLst>
            <a:lin ang="5400000"/>
          </a:gradFill>
          <a:ln>
            <a:noFill/>
            <a:prstDash val="solid"/>
          </a:ln>
        </p:spPr>
        <p:txBody>
          <a:bodyPr vert="horz" wrap="square" lIns="91440" tIns="45720" rIns="91440" bIns="45720" anchor="t" anchorCtr="0" compatLnSpc="1"/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000000"/>
              </a:solidFill>
              <a:uFillTx/>
              <a:latin typeface="Constantia"/>
            </a:endParaRPr>
          </a:p>
        </p:txBody>
      </p:sp>
      <p:sp>
        <p:nvSpPr>
          <p:cNvPr id="3" name="Полилиния 7"/>
          <p:cNvSpPr/>
          <p:nvPr/>
        </p:nvSpPr>
        <p:spPr>
          <a:xfrm>
            <a:off x="4381503" y="-7141"/>
            <a:ext cx="4762496" cy="638178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3000"/>
              <a:gd name="f7" fmla="val 595"/>
              <a:gd name="f8" fmla="val 174"/>
              <a:gd name="f9" fmla="val 102"/>
              <a:gd name="f10" fmla="val 1168"/>
              <a:gd name="f11" fmla="val 533"/>
              <a:gd name="f12" fmla="val 1668"/>
              <a:gd name="f13" fmla="val 564"/>
              <a:gd name="f14" fmla="val 2168"/>
              <a:gd name="f15" fmla="val 2778"/>
              <a:gd name="f16" fmla="val 279"/>
              <a:gd name="f17" fmla="val 186"/>
              <a:gd name="f18" fmla="val 6"/>
              <a:gd name="f19" fmla="+- 0 0 -90"/>
              <a:gd name="f20" fmla="*/ f3 1 3000"/>
              <a:gd name="f21" fmla="*/ f4 1 595"/>
              <a:gd name="f22" fmla="+- f7 0 f5"/>
              <a:gd name="f23" fmla="+- f6 0 f5"/>
              <a:gd name="f24" fmla="*/ f19 f0 1"/>
              <a:gd name="f25" fmla="*/ f23 1 3000"/>
              <a:gd name="f26" fmla="*/ f22 1 595"/>
              <a:gd name="f27" fmla="*/ f24 1 f2"/>
              <a:gd name="f28" fmla="*/ 0 1 f25"/>
              <a:gd name="f29" fmla="*/ 0 1 f26"/>
              <a:gd name="f30" fmla="*/ 1668 1 f25"/>
              <a:gd name="f31" fmla="*/ 564 1 f26"/>
              <a:gd name="f32" fmla="*/ 3000 1 f25"/>
              <a:gd name="f33" fmla="*/ 186 1 f26"/>
              <a:gd name="f34" fmla="*/ 6 1 f26"/>
              <a:gd name="f35" fmla="*/ 595 1 f26"/>
              <a:gd name="f36" fmla="+- f27 0 f1"/>
              <a:gd name="f37" fmla="*/ f28 f20 1"/>
              <a:gd name="f38" fmla="*/ f32 f20 1"/>
              <a:gd name="f39" fmla="*/ f35 f21 1"/>
              <a:gd name="f40" fmla="*/ f29 f21 1"/>
              <a:gd name="f41" fmla="*/ f30 f20 1"/>
              <a:gd name="f42" fmla="*/ f31 f21 1"/>
              <a:gd name="f43" fmla="*/ f33 f21 1"/>
              <a:gd name="f44" fmla="*/ f34 f2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36">
                <a:pos x="f37" y="f40"/>
              </a:cxn>
              <a:cxn ang="f36">
                <a:pos x="f41" y="f42"/>
              </a:cxn>
              <a:cxn ang="f36">
                <a:pos x="f38" y="f43"/>
              </a:cxn>
              <a:cxn ang="f36">
                <a:pos x="f38" y="f44"/>
              </a:cxn>
              <a:cxn ang="f36">
                <a:pos x="f37" y="f40"/>
              </a:cxn>
            </a:cxnLst>
            <a:rect l="f37" t="f40" r="f38" b="f39"/>
            <a:pathLst>
              <a:path w="3000" h="595">
                <a:moveTo>
                  <a:pt x="f5" y="f5"/>
                </a:moveTo>
                <a:cubicBezTo>
                  <a:pt x="f8" y="f9"/>
                  <a:pt x="f10" y="f11"/>
                  <a:pt x="f12" y="f13"/>
                </a:cubicBezTo>
                <a:cubicBezTo>
                  <a:pt x="f14" y="f7"/>
                  <a:pt x="f15" y="f16"/>
                  <a:pt x="f6" y="f17"/>
                </a:cubicBezTo>
                <a:lnTo>
                  <a:pt x="f6" y="f18"/>
                </a:lnTo>
                <a:lnTo>
                  <a:pt x="f5" y="f5"/>
                </a:lnTo>
                <a:close/>
              </a:path>
            </a:pathLst>
          </a:custGeom>
          <a:gradFill>
            <a:gsLst>
              <a:gs pos="0">
                <a:srgbClr val="00ADB6">
                  <a:alpha val="30000"/>
                </a:srgbClr>
              </a:gs>
              <a:gs pos="100000">
                <a:srgbClr val="009BE5">
                  <a:alpha val="45000"/>
                </a:srgbClr>
              </a:gs>
            </a:gsLst>
            <a:lin ang="5400000"/>
          </a:gradFill>
          <a:ln>
            <a:noFill/>
            <a:prstDash val="solid"/>
          </a:ln>
        </p:spPr>
        <p:txBody>
          <a:bodyPr vert="horz" wrap="square" lIns="91440" tIns="45720" rIns="91440" bIns="45720" anchor="t" anchorCtr="0" compatLnSpc="1"/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000000"/>
              </a:solidFill>
              <a:uFillTx/>
              <a:latin typeface="Constantia"/>
            </a:endParaRPr>
          </a:p>
        </p:txBody>
      </p:sp>
      <p:sp>
        <p:nvSpPr>
          <p:cNvPr id="4" name="Заголовок 8"/>
          <p:cNvSpPr txBox="1"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45720" rIns="0" bIns="0" anchor="b" anchorCtr="0" compatLnSpc="1"/>
          <a:lstStyle/>
          <a:p>
            <a:pPr lvl="0"/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5" name="Текст 29"/>
          <p:cNvSpPr txBox="1">
            <a:spLocks noGrp="1"/>
          </p:cNvSpPr>
          <p:nvPr>
            <p:ph type="body" idx="1"/>
          </p:nvPr>
        </p:nvSpPr>
        <p:spPr>
          <a:xfrm>
            <a:off x="457200" y="1935483"/>
            <a:ext cx="8229600" cy="438912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6" name="Дата 9"/>
          <p:cNvSpPr txBox="1">
            <a:spLocks noGrp="1"/>
          </p:cNvSpPr>
          <p:nvPr>
            <p:ph type="dt" sz="half" idx="2"/>
          </p:nvPr>
        </p:nvSpPr>
        <p:spPr>
          <a:xfrm>
            <a:off x="457200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0" compatLnSpc="1"/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045C75"/>
                </a:solidFill>
                <a:uFillTx/>
                <a:latin typeface="Constantia"/>
              </a:defRPr>
            </a:lvl1pPr>
          </a:lstStyle>
          <a:p>
            <a:pPr lvl="0"/>
            <a:endParaRPr lang="en-US"/>
          </a:p>
        </p:txBody>
      </p:sp>
      <p:sp>
        <p:nvSpPr>
          <p:cNvPr id="7" name="Нижний колонтитул 21"/>
          <p:cNvSpPr txBox="1">
            <a:spLocks noGrp="1"/>
          </p:cNvSpPr>
          <p:nvPr>
            <p:ph type="ftr" sz="quarter" idx="3"/>
          </p:nvPr>
        </p:nvSpPr>
        <p:spPr>
          <a:xfrm>
            <a:off x="2667003" y="6356351"/>
            <a:ext cx="3352803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0" compatLnSpc="1"/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045C75"/>
                </a:solidFill>
                <a:uFillTx/>
                <a:latin typeface="Constantia"/>
              </a:defRPr>
            </a:lvl1pPr>
          </a:lstStyle>
          <a:p>
            <a:pPr lvl="0"/>
            <a:endParaRPr lang="en-US"/>
          </a:p>
        </p:txBody>
      </p:sp>
      <p:sp>
        <p:nvSpPr>
          <p:cNvPr id="8" name="Номер слайда 17"/>
          <p:cNvSpPr txBox="1">
            <a:spLocks noGrp="1"/>
          </p:cNvSpPr>
          <p:nvPr>
            <p:ph type="sldNum" sz="quarter" idx="4"/>
          </p:nvPr>
        </p:nvSpPr>
        <p:spPr>
          <a:xfrm>
            <a:off x="7924803" y="6356351"/>
            <a:ext cx="761996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0" compatLnSpc="1"/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ru-RU" sz="1200" b="0" i="0" u="none" strike="noStrike" kern="1200" cap="none" spc="0" baseline="0">
                <a:solidFill>
                  <a:srgbClr val="045C75"/>
                </a:solidFill>
                <a:uFillTx/>
                <a:latin typeface="Constantia"/>
              </a:defRPr>
            </a:lvl1pPr>
          </a:lstStyle>
          <a:p>
            <a:pPr lvl="0"/>
            <a:fld id="{112754EB-C682-4683-B8F1-8A6F0A3F872E}" type="slidenum">
              <a:t>‹#›</a:t>
            </a:fld>
            <a:endParaRPr lang="en-US"/>
          </a:p>
        </p:txBody>
      </p:sp>
      <p:grpSp>
        <p:nvGrpSpPr>
          <p:cNvPr id="9" name="Группа 1"/>
          <p:cNvGrpSpPr/>
          <p:nvPr/>
        </p:nvGrpSpPr>
        <p:grpSpPr>
          <a:xfrm>
            <a:off x="-19010" y="202411"/>
            <a:ext cx="9180538" cy="649224"/>
            <a:chOff x="-19010" y="202411"/>
            <a:chExt cx="9180538" cy="649224"/>
          </a:xfrm>
        </p:grpSpPr>
        <p:sp>
          <p:nvSpPr>
            <p:cNvPr id="10" name="Полилиния 11"/>
            <p:cNvSpPr/>
            <p:nvPr/>
          </p:nvSpPr>
          <p:spPr>
            <a:xfrm rot="21435692">
              <a:off x="-19010" y="202411"/>
              <a:ext cx="9163046" cy="649224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5772"/>
                <a:gd name="f7" fmla="val 1055"/>
                <a:gd name="f8" fmla="val 966"/>
                <a:gd name="f9" fmla="val 282"/>
                <a:gd name="f10" fmla="val 738"/>
                <a:gd name="f11" fmla="val 923"/>
                <a:gd name="f12" fmla="val 275"/>
                <a:gd name="f13" fmla="val 1608"/>
                <a:gd name="f14" fmla="val 2293"/>
                <a:gd name="f15" fmla="val 289"/>
                <a:gd name="f16" fmla="val 3416"/>
                <a:gd name="f17" fmla="val 4110"/>
                <a:gd name="f18" fmla="val 1008"/>
                <a:gd name="f19" fmla="val 4804"/>
                <a:gd name="f20" fmla="val 961"/>
                <a:gd name="f21" fmla="val 5426"/>
                <a:gd name="f22" fmla="val 210"/>
                <a:gd name="f23" fmla="+- 0 0 -90"/>
                <a:gd name="f24" fmla="*/ f3 1 5772"/>
                <a:gd name="f25" fmla="*/ f4 1 1055"/>
                <a:gd name="f26" fmla="+- f7 0 f5"/>
                <a:gd name="f27" fmla="+- f6 0 f5"/>
                <a:gd name="f28" fmla="*/ f23 f0 1"/>
                <a:gd name="f29" fmla="*/ f27 1 5772"/>
                <a:gd name="f30" fmla="*/ f26 1 1055"/>
                <a:gd name="f31" fmla="*/ f28 1 f2"/>
                <a:gd name="f32" fmla="*/ 0 1 f29"/>
                <a:gd name="f33" fmla="*/ 966 1 f30"/>
                <a:gd name="f34" fmla="*/ 1608 1 f29"/>
                <a:gd name="f35" fmla="*/ 282 1 f30"/>
                <a:gd name="f36" fmla="*/ 4110 1 f29"/>
                <a:gd name="f37" fmla="*/ 1008 1 f30"/>
                <a:gd name="f38" fmla="*/ 5772 1 f29"/>
                <a:gd name="f39" fmla="*/ 0 1 f30"/>
                <a:gd name="f40" fmla="*/ 1055 1 f30"/>
                <a:gd name="f41" fmla="+- f31 0 f1"/>
                <a:gd name="f42" fmla="*/ f32 f24 1"/>
                <a:gd name="f43" fmla="*/ f38 f24 1"/>
                <a:gd name="f44" fmla="*/ f40 f25 1"/>
                <a:gd name="f45" fmla="*/ f39 f25 1"/>
                <a:gd name="f46" fmla="*/ f33 f25 1"/>
                <a:gd name="f47" fmla="*/ f34 f24 1"/>
                <a:gd name="f48" fmla="*/ f35 f25 1"/>
                <a:gd name="f49" fmla="*/ f36 f24 1"/>
                <a:gd name="f50" fmla="*/ f37 f25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1">
                  <a:pos x="f42" y="f46"/>
                </a:cxn>
                <a:cxn ang="f41">
                  <a:pos x="f47" y="f48"/>
                </a:cxn>
                <a:cxn ang="f41">
                  <a:pos x="f49" y="f50"/>
                </a:cxn>
                <a:cxn ang="f41">
                  <a:pos x="f43" y="f45"/>
                </a:cxn>
              </a:cxnLst>
              <a:rect l="f42" t="f45" r="f43" b="f44"/>
              <a:pathLst>
                <a:path w="5772" h="1055">
                  <a:moveTo>
                    <a:pt x="f5" y="f8"/>
                  </a:moveTo>
                  <a:cubicBezTo>
                    <a:pt x="f9" y="f10"/>
                    <a:pt x="f11" y="f12"/>
                    <a:pt x="f13" y="f9"/>
                  </a:cubicBezTo>
                  <a:cubicBezTo>
                    <a:pt x="f14" y="f15"/>
                    <a:pt x="f16" y="f7"/>
                    <a:pt x="f17" y="f18"/>
                  </a:cubicBezTo>
                  <a:cubicBezTo>
                    <a:pt x="f19" y="f20"/>
                    <a:pt x="f21" y="f22"/>
                    <a:pt x="f6" y="f5"/>
                  </a:cubicBezTo>
                </a:path>
              </a:pathLst>
            </a:custGeom>
            <a:noFill/>
            <a:ln w="10799">
              <a:solidFill>
                <a:srgbClr val="008ABF">
                  <a:alpha val="56000"/>
                </a:srgbClr>
              </a:solidFill>
              <a:prstDash val="solid"/>
              <a:round/>
            </a:ln>
          </p:spPr>
          <p:txBody>
            <a:bodyPr vert="horz" wrap="square" lIns="91440" tIns="45720" rIns="91440" bIns="45720" anchor="t" anchorCtr="0" compatLnSpc="1"/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800" b="0" i="0" u="none" strike="noStrike" kern="1200" cap="none" spc="0" baseline="0">
                <a:solidFill>
                  <a:srgbClr val="000000"/>
                </a:solidFill>
                <a:uFillTx/>
                <a:latin typeface="Constantia"/>
              </a:endParaRPr>
            </a:p>
          </p:txBody>
        </p:sp>
        <p:sp>
          <p:nvSpPr>
            <p:cNvPr id="11" name="Полилиния 12"/>
            <p:cNvSpPr/>
            <p:nvPr/>
          </p:nvSpPr>
          <p:spPr>
            <a:xfrm rot="21435692">
              <a:off x="-14283" y="275865"/>
              <a:ext cx="9175811" cy="530352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5766"/>
                <a:gd name="f7" fmla="val 854"/>
                <a:gd name="f8" fmla="val 732"/>
                <a:gd name="f9" fmla="val 273"/>
                <a:gd name="f10" fmla="val 647"/>
                <a:gd name="f11" fmla="val 951"/>
                <a:gd name="f12" fmla="val 214"/>
                <a:gd name="f13" fmla="val 1638"/>
                <a:gd name="f14" fmla="val 228"/>
                <a:gd name="f15" fmla="val 2325"/>
                <a:gd name="f16" fmla="val 242"/>
                <a:gd name="f17" fmla="val 3434"/>
                <a:gd name="f18" fmla="val 4122"/>
                <a:gd name="f19" fmla="val 816"/>
                <a:gd name="f20" fmla="val 4810"/>
                <a:gd name="f21" fmla="val 778"/>
                <a:gd name="f22" fmla="val 5424"/>
                <a:gd name="f23" fmla="val 170"/>
                <a:gd name="f24" fmla="+- 0 0 -90"/>
                <a:gd name="f25" fmla="*/ f3 1 5766"/>
                <a:gd name="f26" fmla="*/ f4 1 854"/>
                <a:gd name="f27" fmla="+- f7 0 f5"/>
                <a:gd name="f28" fmla="+- f6 0 f5"/>
                <a:gd name="f29" fmla="*/ f24 f0 1"/>
                <a:gd name="f30" fmla="*/ f28 1 5766"/>
                <a:gd name="f31" fmla="*/ f27 1 854"/>
                <a:gd name="f32" fmla="*/ f29 1 f2"/>
                <a:gd name="f33" fmla="*/ 0 1 f30"/>
                <a:gd name="f34" fmla="*/ 732 1 f31"/>
                <a:gd name="f35" fmla="*/ 1638 1 f30"/>
                <a:gd name="f36" fmla="*/ 228 1 f31"/>
                <a:gd name="f37" fmla="*/ 4122 1 f30"/>
                <a:gd name="f38" fmla="*/ 816 1 f31"/>
                <a:gd name="f39" fmla="*/ 5766 1 f30"/>
                <a:gd name="f40" fmla="*/ 0 1 f31"/>
                <a:gd name="f41" fmla="*/ 854 1 f31"/>
                <a:gd name="f42" fmla="+- f32 0 f1"/>
                <a:gd name="f43" fmla="*/ f33 f25 1"/>
                <a:gd name="f44" fmla="*/ f39 f25 1"/>
                <a:gd name="f45" fmla="*/ f41 f26 1"/>
                <a:gd name="f46" fmla="*/ f40 f26 1"/>
                <a:gd name="f47" fmla="*/ f34 f26 1"/>
                <a:gd name="f48" fmla="*/ f35 f25 1"/>
                <a:gd name="f49" fmla="*/ f36 f26 1"/>
                <a:gd name="f50" fmla="*/ f37 f25 1"/>
                <a:gd name="f51" fmla="*/ f38 f26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2">
                  <a:pos x="f43" y="f47"/>
                </a:cxn>
                <a:cxn ang="f42">
                  <a:pos x="f48" y="f49"/>
                </a:cxn>
                <a:cxn ang="f42">
                  <a:pos x="f50" y="f51"/>
                </a:cxn>
                <a:cxn ang="f42">
                  <a:pos x="f44" y="f46"/>
                </a:cxn>
              </a:cxnLst>
              <a:rect l="f43" t="f46" r="f44" b="f45"/>
              <a:pathLst>
                <a:path w="5766" h="854">
                  <a:moveTo>
                    <a:pt x="f5" y="f8"/>
                  </a:moveTo>
                  <a:cubicBezTo>
                    <a:pt x="f9" y="f10"/>
                    <a:pt x="f11" y="f12"/>
                    <a:pt x="f13" y="f14"/>
                  </a:cubicBezTo>
                  <a:cubicBezTo>
                    <a:pt x="f15" y="f16"/>
                    <a:pt x="f17" y="f7"/>
                    <a:pt x="f18" y="f19"/>
                  </a:cubicBezTo>
                  <a:cubicBezTo>
                    <a:pt x="f20" y="f21"/>
                    <a:pt x="f22" y="f23"/>
                    <a:pt x="f6" y="f5"/>
                  </a:cubicBezTo>
                </a:path>
              </a:pathLst>
            </a:custGeom>
            <a:noFill/>
            <a:ln w="9528">
              <a:solidFill>
                <a:srgbClr val="009DD9">
                  <a:alpha val="56000"/>
                </a:srgbClr>
              </a:solidFill>
              <a:prstDash val="solid"/>
              <a:round/>
            </a:ln>
          </p:spPr>
          <p:txBody>
            <a:bodyPr vert="horz" wrap="square" lIns="91440" tIns="45720" rIns="91440" bIns="45720" anchor="t" anchorCtr="0" compatLnSpc="1"/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sz="1800" b="0" i="0" u="none" strike="noStrike" kern="1200" cap="none" spc="0" baseline="0">
                <a:solidFill>
                  <a:srgbClr val="000000"/>
                </a:solidFill>
                <a:uFillTx/>
                <a:latin typeface="Constantia"/>
              </a:endParaRPr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xStyles>
    <p:titleStyle>
      <a:lvl1pPr marL="0" marR="0" lvl="0" indent="0" algn="l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None/>
        <a:tabLst/>
        <a:defRPr lang="ru-RU" sz="5000" b="0" i="0" u="none" strike="noStrike" kern="1200" cap="none" spc="0" baseline="0">
          <a:solidFill>
            <a:srgbClr val="04617B"/>
          </a:solidFill>
          <a:uFillTx/>
          <a:latin typeface="Calibri"/>
        </a:defRPr>
      </a:lvl1pPr>
    </p:titleStyle>
    <p:bodyStyle>
      <a:lvl1pPr marL="274320" marR="0" lvl="0" indent="-274320" algn="l" defTabSz="914400" rtl="0" fontAlgn="auto" hangingPunct="1">
        <a:lnSpc>
          <a:spcPct val="100000"/>
        </a:lnSpc>
        <a:spcBef>
          <a:spcPts val="600"/>
        </a:spcBef>
        <a:spcAft>
          <a:spcPts val="0"/>
        </a:spcAft>
        <a:buClr>
          <a:srgbClr val="0BD0D9"/>
        </a:buClr>
        <a:buSzPct val="95000"/>
        <a:buFont typeface="Wingdings 2"/>
        <a:buChar char=""/>
        <a:tabLst/>
        <a:defRPr lang="ru-RU" sz="2600" b="0" i="0" u="none" strike="noStrike" kern="1200" cap="none" spc="0" baseline="0">
          <a:solidFill>
            <a:srgbClr val="000000"/>
          </a:solidFill>
          <a:uFillTx/>
          <a:latin typeface="Constantia"/>
        </a:defRPr>
      </a:lvl1pPr>
      <a:lvl2pPr marL="640080" marR="0" lvl="1" indent="-246888" algn="l" defTabSz="914400" rtl="0" fontAlgn="auto" hangingPunct="1">
        <a:lnSpc>
          <a:spcPct val="100000"/>
        </a:lnSpc>
        <a:spcBef>
          <a:spcPts val="600"/>
        </a:spcBef>
        <a:spcAft>
          <a:spcPts val="0"/>
        </a:spcAft>
        <a:buClr>
          <a:srgbClr val="0F6FC6"/>
        </a:buClr>
        <a:buSzPct val="85000"/>
        <a:buFont typeface="Wingdings 2"/>
        <a:buChar char=""/>
        <a:tabLst/>
        <a:defRPr lang="ru-RU" sz="2400" b="0" i="0" u="none" strike="noStrike" kern="1200" cap="none" spc="0" baseline="0">
          <a:solidFill>
            <a:srgbClr val="000000"/>
          </a:solidFill>
          <a:uFillTx/>
          <a:latin typeface="Constantia"/>
        </a:defRPr>
      </a:lvl2pPr>
      <a:lvl3pPr marL="914400" marR="0" lvl="2" indent="-246888" algn="l" defTabSz="914400" rtl="0" fontAlgn="auto" hangingPunct="1">
        <a:lnSpc>
          <a:spcPct val="100000"/>
        </a:lnSpc>
        <a:spcBef>
          <a:spcPts val="500"/>
        </a:spcBef>
        <a:spcAft>
          <a:spcPts val="0"/>
        </a:spcAft>
        <a:buClr>
          <a:srgbClr val="009DD9"/>
        </a:buClr>
        <a:buSzPct val="70000"/>
        <a:buFont typeface="Wingdings 2"/>
        <a:buChar char=""/>
        <a:tabLst/>
        <a:defRPr lang="ru-RU" sz="2100" b="0" i="0" u="none" strike="noStrike" kern="1200" cap="none" spc="0" baseline="0">
          <a:solidFill>
            <a:srgbClr val="000000"/>
          </a:solidFill>
          <a:uFillTx/>
          <a:latin typeface="Constantia"/>
        </a:defRPr>
      </a:lvl3pPr>
      <a:lvl4pPr marL="1188720" marR="0" lvl="3" indent="-210312" algn="l" defTabSz="914400" rtl="0" fontAlgn="auto" hangingPunct="1">
        <a:lnSpc>
          <a:spcPct val="100000"/>
        </a:lnSpc>
        <a:spcBef>
          <a:spcPts val="500"/>
        </a:spcBef>
        <a:spcAft>
          <a:spcPts val="0"/>
        </a:spcAft>
        <a:buClr>
          <a:srgbClr val="0BD0D9"/>
        </a:buClr>
        <a:buSzPct val="65000"/>
        <a:buFont typeface="Wingdings 2"/>
        <a:buChar char=""/>
        <a:tabLst/>
        <a:defRPr lang="ru-RU" sz="2000" b="0" i="0" u="none" strike="noStrike" kern="1200" cap="none" spc="0" baseline="0">
          <a:solidFill>
            <a:srgbClr val="000000"/>
          </a:solidFill>
          <a:uFillTx/>
          <a:latin typeface="Constantia"/>
        </a:defRPr>
      </a:lvl4pPr>
      <a:lvl5pPr marL="1463040" marR="0" lvl="4" indent="-210312" algn="l" defTabSz="914400" rtl="0" fontAlgn="auto" hangingPunct="1">
        <a:lnSpc>
          <a:spcPct val="100000"/>
        </a:lnSpc>
        <a:spcBef>
          <a:spcPts val="500"/>
        </a:spcBef>
        <a:spcAft>
          <a:spcPts val="0"/>
        </a:spcAft>
        <a:buClr>
          <a:srgbClr val="10CF9B"/>
        </a:buClr>
        <a:buSzPct val="65000"/>
        <a:buFont typeface="Wingdings 2"/>
        <a:buChar char=""/>
        <a:tabLst/>
        <a:defRPr lang="ru-RU" sz="2000" b="0" i="0" u="none" strike="noStrike" kern="1200" cap="none" spc="0" baseline="0">
          <a:solidFill>
            <a:srgbClr val="000000"/>
          </a:solidFill>
          <a:uFillTx/>
          <a:latin typeface="Constantia"/>
        </a:defRPr>
      </a:lvl5pPr>
    </p:bodyStyle>
    <p:otherStyle/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Shape 1"/>
          <p:cNvSpPr txBox="1"/>
          <p:nvPr/>
        </p:nvSpPr>
        <p:spPr>
          <a:xfrm>
            <a:off x="457200" y="27432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vert="horz" wrap="square" lIns="90004" tIns="46798" rIns="90004" bIns="46798" anchor="ctr" anchorCtr="1" compatLnSpc="1"/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4400" b="0" i="0" u="none" strike="noStrike" kern="1200" cap="none" spc="-1" baseline="0">
              <a:solidFill>
                <a:srgbClr val="000000"/>
              </a:solidFill>
              <a:uFillTx/>
              <a:latin typeface="Arial"/>
              <a:ea typeface="DejaVu Sans"/>
              <a:cs typeface="DejaVu Sans"/>
            </a:endParaRPr>
          </a:p>
        </p:txBody>
      </p:sp>
      <p:sp>
        <p:nvSpPr>
          <p:cNvPr id="3" name="TextShape 2"/>
          <p:cNvSpPr/>
          <p:nvPr/>
        </p:nvSpPr>
        <p:spPr>
          <a:xfrm>
            <a:off x="457200" y="1600200"/>
            <a:ext cx="8229600" cy="4525923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0" tIns="0" rIns="0" bIns="0" anchor="t" anchorCtr="0" compatLnSpc="1"/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1800" b="0" i="0" u="none" strike="noStrike" kern="1200" cap="none" spc="0" baseline="0">
              <a:solidFill>
                <a:srgbClr val="000000"/>
              </a:solidFill>
              <a:uFillTx/>
              <a:latin typeface="Constantia"/>
            </a:endParaRPr>
          </a:p>
        </p:txBody>
      </p:sp>
      <p:sp>
        <p:nvSpPr>
          <p:cNvPr id="4" name="CustomShape 3"/>
          <p:cNvSpPr/>
          <p:nvPr/>
        </p:nvSpPr>
        <p:spPr>
          <a:xfrm>
            <a:off x="990715" y="772924"/>
            <a:ext cx="7619759" cy="2296030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0004" tIns="46798" rIns="90004" bIns="46798" anchor="ctr" anchorCtr="0" compatLnSpc="1"/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-1" baseline="0">
              <a:solidFill>
                <a:srgbClr val="000000"/>
              </a:solidFill>
              <a:uFillTx/>
              <a:latin typeface="Arial"/>
              <a:ea typeface="DejaVu Sans"/>
              <a:cs typeface="DejaVu Sans"/>
            </a:endParaRPr>
          </a:p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1200" b="1" i="0" u="none" strike="noStrike" kern="1200" cap="none" spc="-1" baseline="0">
              <a:solidFill>
                <a:srgbClr val="000000"/>
              </a:solidFill>
              <a:uFillTx/>
              <a:latin typeface="Times New Roman"/>
              <a:ea typeface="DejaVu Sans"/>
              <a:cs typeface="DejaVu Sans"/>
            </a:endParaRPr>
          </a:p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1200" b="1" i="0" u="none" strike="noStrike" kern="0" cap="none" spc="-1" baseline="0">
              <a:solidFill>
                <a:srgbClr val="000000"/>
              </a:solidFill>
              <a:uFillTx/>
              <a:latin typeface="Times New Roman"/>
              <a:ea typeface="DejaVu Sans"/>
              <a:cs typeface="DejaVu Sans"/>
            </a:endParaRPr>
          </a:p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1200" b="1" i="0" u="none" strike="noStrike" kern="1200" cap="none" spc="-1" baseline="0">
              <a:solidFill>
                <a:srgbClr val="000000"/>
              </a:solidFill>
              <a:uFillTx/>
              <a:latin typeface="Times New Roman"/>
              <a:ea typeface="DejaVu Sans"/>
              <a:cs typeface="DejaVu Sans"/>
            </a:endParaRPr>
          </a:p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1200" b="1" i="0" u="none" strike="noStrike" kern="0" cap="none" spc="-1" baseline="0">
              <a:solidFill>
                <a:srgbClr val="000000"/>
              </a:solidFill>
              <a:uFillTx/>
              <a:latin typeface="Times New Roman"/>
              <a:ea typeface="DejaVu Sans"/>
              <a:cs typeface="DejaVu Sans"/>
            </a:endParaRPr>
          </a:p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1200" b="1" i="0" u="none" strike="noStrike" kern="1200" cap="none" spc="-1" baseline="0">
              <a:solidFill>
                <a:srgbClr val="000000"/>
              </a:solidFill>
              <a:uFillTx/>
              <a:latin typeface="Times New Roman"/>
              <a:ea typeface="DejaVu Sans"/>
              <a:cs typeface="DejaVu Sans"/>
            </a:endParaRPr>
          </a:p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1200" b="1" i="0" u="none" strike="noStrike" kern="1200" cap="none" spc="-1" baseline="0">
                <a:solidFill>
                  <a:srgbClr val="000000"/>
                </a:solidFill>
                <a:uFillTx/>
                <a:latin typeface="Times New Roman"/>
                <a:ea typeface="DejaVu Sans"/>
                <a:cs typeface="DejaVu Sans"/>
              </a:rPr>
              <a:t>МУНИЦИПАЛЬНОЕ БЮДЖЕТНОЕ </a:t>
            </a:r>
            <a:r>
              <a:rPr lang="ru-RU" sz="1200" b="1" i="0" u="none" strike="noStrike" kern="0" cap="none" spc="-1" baseline="0">
                <a:solidFill>
                  <a:srgbClr val="000000"/>
                </a:solidFill>
                <a:uFillTx/>
                <a:latin typeface="Times New Roman"/>
                <a:ea typeface="DejaVu Sans"/>
                <a:cs typeface="DejaVu Sans"/>
              </a:rPr>
              <a:t>ОБЩЕ</a:t>
            </a:r>
            <a:r>
              <a:rPr lang="ru-RU" sz="1200" b="1" i="0" u="none" strike="noStrike" kern="1200" cap="none" spc="-1" baseline="0">
                <a:solidFill>
                  <a:srgbClr val="000000"/>
                </a:solidFill>
                <a:uFillTx/>
                <a:latin typeface="Times New Roman"/>
                <a:ea typeface="DejaVu Sans"/>
                <a:cs typeface="DejaVu Sans"/>
              </a:rPr>
              <a:t>ОБРАЗОВАТЕЛЬНОЕ УЧРЕЖДЕНИЕ «</a:t>
            </a:r>
            <a:r>
              <a:rPr lang="ru-RU" sz="1200" b="1" i="0" u="none" strike="noStrike" kern="0" cap="none" spc="-1" baseline="0">
                <a:solidFill>
                  <a:srgbClr val="000000"/>
                </a:solidFill>
                <a:uFillTx/>
                <a:latin typeface="Times New Roman"/>
                <a:ea typeface="DejaVu Sans"/>
                <a:cs typeface="DejaVu Sans"/>
              </a:rPr>
              <a:t>ТЮНТЕРСКАЯ СРЕДНЯЯ  ОБЩЕОБРАЗОВАТЕЛЬНАЯ  ШКОЛА</a:t>
            </a:r>
            <a:r>
              <a:rPr lang="ru-RU" sz="1200" b="1" i="0" u="none" strike="noStrike" kern="1200" cap="none" spc="-1" baseline="0">
                <a:solidFill>
                  <a:srgbClr val="000000"/>
                </a:solidFill>
                <a:uFillTx/>
                <a:latin typeface="Times New Roman"/>
                <a:ea typeface="DejaVu Sans"/>
                <a:cs typeface="DejaVu Sans"/>
              </a:rPr>
              <a:t>» БАЛТАСИНСКОГО МУНИЦИПАЛЬНОГО РАЙОНА  РЕСПУБЛИКИ ТАТАРСТАН</a:t>
            </a:r>
            <a:r>
              <a:rPr lang="ru-RU" sz="1200" b="0" i="0" u="none" strike="noStrike" kern="0" cap="none" spc="-1" baseline="0">
                <a:solidFill>
                  <a:srgbClr val="000000"/>
                </a:solidFill>
                <a:uFillTx/>
                <a:latin typeface="Arial"/>
                <a:ea typeface="DejaVu Sans"/>
                <a:cs typeface="DejaVu Sans"/>
              </a:rPr>
              <a:t> </a:t>
            </a:r>
            <a:endParaRPr lang="en-US" sz="1200" b="0" i="0" u="none" strike="noStrike" kern="1200" cap="none" spc="-1" baseline="0">
              <a:solidFill>
                <a:srgbClr val="000000"/>
              </a:solidFill>
              <a:uFillTx/>
              <a:latin typeface="Arial"/>
              <a:ea typeface="DejaVu Sans"/>
              <a:cs typeface="DejaVu Sans"/>
            </a:endParaRPr>
          </a:p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200" b="0" i="0" u="none" strike="noStrike" kern="1200" cap="none" spc="-1" baseline="0">
              <a:solidFill>
                <a:srgbClr val="000000"/>
              </a:solidFill>
              <a:uFillTx/>
              <a:latin typeface="Arial"/>
              <a:ea typeface="DejaVu Sans"/>
              <a:cs typeface="DejaVu Sans"/>
            </a:endParaRPr>
          </a:p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200" b="0" i="0" u="none" strike="noStrike" kern="1200" cap="none" spc="-1" baseline="0">
              <a:solidFill>
                <a:srgbClr val="000000"/>
              </a:solidFill>
              <a:uFillTx/>
              <a:latin typeface="Arial"/>
              <a:ea typeface="DejaVu Sans"/>
              <a:cs typeface="DejaVu Sans"/>
            </a:endParaRPr>
          </a:p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200" b="0" i="0" u="none" strike="noStrike" kern="1200" cap="none" spc="-1" baseline="0">
              <a:solidFill>
                <a:srgbClr val="000000"/>
              </a:solidFill>
              <a:uFillTx/>
              <a:latin typeface="Arial"/>
              <a:ea typeface="DejaVu Sans"/>
              <a:cs typeface="DejaVu Sans"/>
            </a:endParaRPr>
          </a:p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1600" b="1" i="0" u="none" strike="noStrike" kern="1200" cap="none" spc="-1" baseline="0">
                <a:solidFill>
                  <a:srgbClr val="000000"/>
                </a:solidFill>
                <a:uFillTx/>
                <a:latin typeface="Times New Roman"/>
                <a:ea typeface="DejaVu Sans"/>
                <a:cs typeface="DejaVu Sans"/>
              </a:rPr>
              <a:t>КРАТКАЯ ПРЕЗЕНТАЦИЯ </a:t>
            </a:r>
            <a:endParaRPr lang="en-US" sz="1600" b="0" i="0" u="none" strike="noStrike" kern="1200" cap="none" spc="-1" baseline="0">
              <a:solidFill>
                <a:srgbClr val="000000"/>
              </a:solidFill>
              <a:uFillTx/>
              <a:latin typeface="Arial"/>
              <a:ea typeface="DejaVu Sans"/>
              <a:cs typeface="DejaVu Sans"/>
            </a:endParaRPr>
          </a:p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600" b="0" i="0" u="none" strike="noStrike" kern="1200" cap="none" spc="-1" baseline="0">
              <a:solidFill>
                <a:srgbClr val="000000"/>
              </a:solidFill>
              <a:uFillTx/>
              <a:latin typeface="Arial"/>
              <a:ea typeface="DejaVu Sans"/>
              <a:cs typeface="DejaVu Sans"/>
            </a:endParaRPr>
          </a:p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1600" b="1" i="0" u="none" strike="noStrike" kern="1200" cap="none" spc="-1" baseline="0">
                <a:solidFill>
                  <a:srgbClr val="000000"/>
                </a:solidFill>
                <a:uFillTx/>
                <a:latin typeface="Times New Roman"/>
                <a:ea typeface="DejaVu Sans"/>
                <a:cs typeface="DejaVu Sans"/>
              </a:rPr>
              <a:t>ОСНОВН</a:t>
            </a:r>
            <a:r>
              <a:rPr lang="ru-RU" sz="1600" b="1" i="0" u="none" strike="noStrike" kern="1200" cap="none" spc="-1" baseline="0">
                <a:solidFill>
                  <a:srgbClr val="000000"/>
                </a:solidFill>
                <a:uFillTx/>
                <a:latin typeface="Times New Roman"/>
                <a:ea typeface="Times New Roman"/>
                <a:cs typeface="DejaVu Sans"/>
              </a:rPr>
              <a:t>ОЙ</a:t>
            </a:r>
            <a:r>
              <a:rPr lang="ru-RU" sz="1600" b="1" i="0" u="none" strike="noStrike" kern="1200" cap="none" spc="-1" baseline="0">
                <a:solidFill>
                  <a:srgbClr val="000000"/>
                </a:solidFill>
                <a:uFillTx/>
                <a:latin typeface="Times New Roman"/>
                <a:ea typeface="DejaVu Sans"/>
                <a:cs typeface="DejaVu Sans"/>
              </a:rPr>
              <a:t> ОБРАЗОВАТЕЛЬН</a:t>
            </a:r>
            <a:r>
              <a:rPr lang="ru-RU" sz="1600" b="1" i="0" u="none" strike="noStrike" kern="1200" cap="none" spc="-1" baseline="0">
                <a:solidFill>
                  <a:srgbClr val="000000"/>
                </a:solidFill>
                <a:uFillTx/>
                <a:latin typeface="Times New Roman"/>
                <a:ea typeface="Times New Roman"/>
                <a:cs typeface="DejaVu Sans"/>
              </a:rPr>
              <a:t>ОЙ</a:t>
            </a:r>
            <a:r>
              <a:rPr lang="ru-RU" sz="1600" b="1" i="0" u="none" strike="noStrike" kern="1200" cap="none" spc="-1" baseline="0">
                <a:solidFill>
                  <a:srgbClr val="000000"/>
                </a:solidFill>
                <a:uFillTx/>
                <a:latin typeface="Times New Roman"/>
                <a:ea typeface="DejaVu Sans"/>
                <a:cs typeface="DejaVu Sans"/>
              </a:rPr>
              <a:t> ПРОГРАММ</a:t>
            </a:r>
            <a:r>
              <a:rPr lang="ru-RU" sz="1600" b="1" i="0" u="none" strike="noStrike" kern="1200" cap="none" spc="-1" baseline="0">
                <a:solidFill>
                  <a:srgbClr val="000000"/>
                </a:solidFill>
                <a:uFillTx/>
                <a:latin typeface="Times New Roman"/>
                <a:ea typeface="Times New Roman"/>
                <a:cs typeface="DejaVu Sans"/>
              </a:rPr>
              <a:t>Ы</a:t>
            </a:r>
            <a:r>
              <a:rPr lang="ru-RU" sz="1600" b="1" i="0" u="none" strike="noStrike" kern="1200" cap="none" spc="-1" baseline="0">
                <a:solidFill>
                  <a:srgbClr val="000000"/>
                </a:solidFill>
                <a:uFillTx/>
                <a:latin typeface="Times New Roman"/>
                <a:ea typeface="DejaVu Sans"/>
                <a:cs typeface="DejaVu Sans"/>
              </a:rPr>
              <a:t> ДОШКОЛЬНОГО ОБРАЗОВАНИЯ НА ОСНОВЕ ФЕДЕРАЛЬНОГО ГОСУДАРСТВЕНОГО ОБРАЗОВАТЕЛЬНОГО  СТАНДАРТА ДОШКОЛЬНОГО ОБРАЗОВАНИЯ</a:t>
            </a:r>
            <a:endParaRPr lang="en-US" sz="1600" b="0" i="0" u="none" strike="noStrike" kern="1200" cap="none" spc="-1" baseline="0">
              <a:solidFill>
                <a:srgbClr val="000000"/>
              </a:solidFill>
              <a:uFillTx/>
              <a:latin typeface="Arial"/>
              <a:ea typeface="DejaVu Sans"/>
              <a:cs typeface="DejaVu Sans"/>
            </a:endParaRP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600" b="0" i="0" u="none" strike="noStrike" kern="1200" cap="none" spc="-1" baseline="0">
              <a:solidFill>
                <a:srgbClr val="000000"/>
              </a:solidFill>
              <a:uFillTx/>
              <a:latin typeface="Arial"/>
              <a:ea typeface="DejaVu Sans"/>
              <a:cs typeface="DejaVu Sans"/>
            </a:endParaRPr>
          </a:p>
        </p:txBody>
      </p:sp>
      <p:pic>
        <p:nvPicPr>
          <p:cNvPr id="5" name="Picture 3" descr="C:\Documents and Settings\Иятта\Рабочий стол\ЭТО СРОЧНО\Новая папка\755ad610193c.png"/>
          <p:cNvPicPr>
            <a:picLocks noChangeAspect="1"/>
          </p:cNvPicPr>
          <p:nvPr/>
        </p:nvPicPr>
        <p:blipFill>
          <a:blip r:embed="rId2">
            <a:lum bright="-20000" contrast="20000"/>
          </a:blip>
          <a:srcRect/>
          <a:stretch>
            <a:fillRect/>
          </a:stretch>
        </p:blipFill>
        <p:spPr>
          <a:xfrm>
            <a:off x="323523" y="3850382"/>
            <a:ext cx="2704017" cy="300761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Shape 1"/>
          <p:cNvSpPr txBox="1"/>
          <p:nvPr/>
        </p:nvSpPr>
        <p:spPr>
          <a:xfrm>
            <a:off x="457200" y="27432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vert="horz" wrap="square" lIns="90004" tIns="46798" rIns="90004" bIns="46798" anchor="ctr" anchorCtr="1" compatLnSpc="1"/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4400" b="0" i="0" u="none" strike="noStrike" kern="1200" cap="none" spc="-1" baseline="0">
              <a:solidFill>
                <a:srgbClr val="000000"/>
              </a:solidFill>
              <a:uFillTx/>
              <a:latin typeface="Arial"/>
              <a:ea typeface="DejaVu Sans"/>
              <a:cs typeface="DejaVu Sans"/>
            </a:endParaRPr>
          </a:p>
        </p:txBody>
      </p:sp>
      <p:sp>
        <p:nvSpPr>
          <p:cNvPr id="3" name="CustomShape 2"/>
          <p:cNvSpPr/>
          <p:nvPr/>
        </p:nvSpPr>
        <p:spPr>
          <a:xfrm>
            <a:off x="762115" y="228600"/>
            <a:ext cx="7391159" cy="307082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0004" tIns="46798" rIns="90004" bIns="46798" anchor="t" anchorCtr="0" compatLnSpc="1"/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1400" b="1" i="0" u="none" strike="noStrike" kern="1200" cap="none" spc="-1" baseline="0">
                <a:solidFill>
                  <a:srgbClr val="000000"/>
                </a:solidFill>
                <a:uFillTx/>
                <a:latin typeface="Times New Roman"/>
                <a:ea typeface="Times New Roman"/>
                <a:cs typeface="DejaVu Sans"/>
              </a:rPr>
              <a:t>Целевые ориентиры на этапе завершения дошкольного образования</a:t>
            </a:r>
            <a:endParaRPr lang="en-US" sz="1400" b="0" i="0" u="none" strike="noStrike" kern="1200" cap="none" spc="-1" baseline="0">
              <a:solidFill>
                <a:srgbClr val="000000"/>
              </a:solidFill>
              <a:uFillTx/>
              <a:latin typeface="Arial"/>
              <a:ea typeface="DejaVu Sans"/>
              <a:cs typeface="DejaVu Sans"/>
            </a:endParaRPr>
          </a:p>
        </p:txBody>
      </p:sp>
      <p:sp>
        <p:nvSpPr>
          <p:cNvPr id="4" name="CustomShape 3"/>
          <p:cNvSpPr/>
          <p:nvPr/>
        </p:nvSpPr>
        <p:spPr>
          <a:xfrm>
            <a:off x="762115" y="914400"/>
            <a:ext cx="7848359" cy="5204517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0004" tIns="46798" rIns="90004" bIns="46798" anchor="t" anchorCtr="0" compatLnSpc="1"/>
          <a:lstStyle/>
          <a:p>
            <a:pPr marL="0" marR="0" lvl="0" indent="0" algn="just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1200" b="1" i="0" u="none" strike="noStrike" kern="1200" cap="none" spc="-1" baseline="0">
                <a:solidFill>
                  <a:srgbClr val="0070C0"/>
                </a:solidFill>
                <a:uFillTx/>
                <a:latin typeface="Times New Roman"/>
                <a:ea typeface="Times New Roman"/>
                <a:cs typeface="DejaVu Sans"/>
              </a:rPr>
              <a:t>Ребенок овладевает основными культурными средствами, способами деятельности, проявляет инициативу и самостоятельность в разных видах деятельности — игре, общении, познавательно-исследовательской деятельности, конструировании и др.; способен выбирать себе род занятий, участников по совместной деятельности.</a:t>
            </a:r>
            <a:endParaRPr lang="en-US" sz="1200" b="0" i="0" u="none" strike="noStrike" kern="1200" cap="none" spc="-1" baseline="0">
              <a:solidFill>
                <a:srgbClr val="000000"/>
              </a:solidFill>
              <a:uFillTx/>
              <a:latin typeface="Arial"/>
              <a:ea typeface="DejaVu Sans"/>
              <a:cs typeface="DejaVu Sans"/>
            </a:endParaRPr>
          </a:p>
          <a:p>
            <a:pPr marL="0" marR="0" lvl="0" indent="0" algn="just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1200" b="1" i="0" u="none" strike="noStrike" kern="1200" cap="none" spc="-1" baseline="0">
                <a:solidFill>
                  <a:srgbClr val="000000"/>
                </a:solidFill>
                <a:uFillTx/>
                <a:latin typeface="Times New Roman"/>
                <a:ea typeface="Times New Roman"/>
                <a:cs typeface="DejaVu Sans"/>
              </a:rPr>
              <a:t>Ребенок обладает установкой положительного отношения к миру, к разным видам труда, другим людям и самому себе, обладает чувством собственного достоинства; активно взаимодействует со сверстниками и взрослыми, участвует в совместных играх.</a:t>
            </a:r>
            <a:endParaRPr lang="en-US" sz="1200" b="0" i="0" u="none" strike="noStrike" kern="1200" cap="none" spc="-1" baseline="0">
              <a:solidFill>
                <a:srgbClr val="000000"/>
              </a:solidFill>
              <a:uFillTx/>
              <a:latin typeface="Arial"/>
              <a:ea typeface="DejaVu Sans"/>
              <a:cs typeface="DejaVu Sans"/>
            </a:endParaRPr>
          </a:p>
          <a:p>
            <a:pPr marL="0" marR="0" lvl="0" indent="0" algn="just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1200" b="1" i="0" u="none" strike="noStrike" kern="1200" cap="none" spc="-1" baseline="0">
                <a:solidFill>
                  <a:srgbClr val="0070C0"/>
                </a:solidFill>
                <a:uFillTx/>
                <a:latin typeface="Times New Roman"/>
                <a:ea typeface="Times New Roman"/>
                <a:cs typeface="DejaVu Sans"/>
              </a:rPr>
              <a:t>Способен договариваться, учитывать интересы и чувства других, сопереживать неудачам и радоваться успехам других, адекватно проявляет свои чувства, в том числе чувство веры в себя, старается разрешать конфликты. Умеет выражать и отстаивать свою позицию по разным вопросам.</a:t>
            </a:r>
            <a:endParaRPr lang="en-US" sz="1200" b="0" i="0" u="none" strike="noStrike" kern="1200" cap="none" spc="-1" baseline="0">
              <a:solidFill>
                <a:srgbClr val="000000"/>
              </a:solidFill>
              <a:uFillTx/>
              <a:latin typeface="Arial"/>
              <a:ea typeface="DejaVu Sans"/>
              <a:cs typeface="DejaVu Sans"/>
            </a:endParaRPr>
          </a:p>
          <a:p>
            <a:pPr marL="0" marR="0" lvl="0" indent="0" algn="just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1200" b="1" i="0" u="none" strike="noStrike" kern="1200" cap="none" spc="-1" baseline="0">
                <a:solidFill>
                  <a:srgbClr val="000000"/>
                </a:solidFill>
                <a:uFillTx/>
                <a:latin typeface="Times New Roman"/>
                <a:ea typeface="Times New Roman"/>
                <a:cs typeface="DejaVu Sans"/>
              </a:rPr>
              <a:t>Способен сотрудничать и выполнять как лидерские, так и исполнительские функции в совместной деятельности.</a:t>
            </a:r>
            <a:endParaRPr lang="en-US" sz="1200" b="0" i="0" u="none" strike="noStrike" kern="1200" cap="none" spc="-1" baseline="0">
              <a:solidFill>
                <a:srgbClr val="000000"/>
              </a:solidFill>
              <a:uFillTx/>
              <a:latin typeface="Arial"/>
              <a:ea typeface="DejaVu Sans"/>
              <a:cs typeface="DejaVu Sans"/>
            </a:endParaRPr>
          </a:p>
          <a:p>
            <a:pPr marL="0" marR="0" lvl="0" indent="0" algn="just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1200" b="1" i="0" u="none" strike="noStrike" kern="1200" cap="none" spc="-1" baseline="0">
                <a:solidFill>
                  <a:srgbClr val="0070C0"/>
                </a:solidFill>
                <a:uFillTx/>
                <a:latin typeface="Times New Roman"/>
                <a:ea typeface="Times New Roman"/>
                <a:cs typeface="DejaVu Sans"/>
              </a:rPr>
              <a:t>Понимает, что все люди равны вне зависимости от их социального происхождения, этнической принадлежности, религиозных и других верований, их физических и психических особенностей.</a:t>
            </a:r>
            <a:endParaRPr lang="en-US" sz="1200" b="0" i="0" u="none" strike="noStrike" kern="1200" cap="none" spc="-1" baseline="0">
              <a:solidFill>
                <a:srgbClr val="000000"/>
              </a:solidFill>
              <a:uFillTx/>
              <a:latin typeface="Arial"/>
              <a:ea typeface="DejaVu Sans"/>
              <a:cs typeface="DejaVu Sans"/>
            </a:endParaRPr>
          </a:p>
          <a:p>
            <a:pPr marL="0" marR="0" lvl="0" indent="0" algn="just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1200" b="1" i="0" u="none" strike="noStrike" kern="1200" cap="none" spc="-1" baseline="0">
                <a:solidFill>
                  <a:srgbClr val="000000"/>
                </a:solidFill>
                <a:uFillTx/>
                <a:latin typeface="Times New Roman"/>
                <a:ea typeface="Times New Roman"/>
                <a:cs typeface="DejaVu Sans"/>
              </a:rPr>
              <a:t>Проявляет эмпатию по отношению к другим людям, готовность прийти на помощь тем, кто в этом нуждается.</a:t>
            </a:r>
            <a:endParaRPr lang="en-US" sz="1200" b="0" i="0" u="none" strike="noStrike" kern="1200" cap="none" spc="-1" baseline="0">
              <a:solidFill>
                <a:srgbClr val="000000"/>
              </a:solidFill>
              <a:uFillTx/>
              <a:latin typeface="Arial"/>
              <a:ea typeface="DejaVu Sans"/>
              <a:cs typeface="DejaVu Sans"/>
            </a:endParaRPr>
          </a:p>
          <a:p>
            <a:pPr marL="0" marR="0" lvl="0" indent="0" algn="just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1200" b="1" i="0" u="none" strike="noStrike" kern="1200" cap="none" spc="-1" baseline="0">
                <a:solidFill>
                  <a:srgbClr val="0070C0"/>
                </a:solidFill>
                <a:uFillTx/>
                <a:latin typeface="Times New Roman"/>
                <a:ea typeface="Times New Roman"/>
                <a:cs typeface="DejaVu Sans"/>
              </a:rPr>
              <a:t>Проявляет умение слышать других и стремление быть понятым другими.</a:t>
            </a:r>
            <a:endParaRPr lang="en-US" sz="1200" b="0" i="0" u="none" strike="noStrike" kern="1200" cap="none" spc="-1" baseline="0">
              <a:solidFill>
                <a:srgbClr val="000000"/>
              </a:solidFill>
              <a:uFillTx/>
              <a:latin typeface="Arial"/>
              <a:ea typeface="DejaVu Sans"/>
              <a:cs typeface="DejaVu Sans"/>
            </a:endParaRPr>
          </a:p>
          <a:p>
            <a:pPr marL="0" marR="0" lvl="0" indent="0" algn="just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1200" b="1" i="0" u="none" strike="noStrike" kern="1200" cap="none" spc="-1" baseline="0">
                <a:solidFill>
                  <a:srgbClr val="000000"/>
                </a:solidFill>
                <a:uFillTx/>
                <a:latin typeface="Times New Roman"/>
                <a:ea typeface="Times New Roman"/>
                <a:cs typeface="DejaVu Sans"/>
              </a:rPr>
              <a:t>Ребенок обладает развитым воображением, которое реализуется в разных видах деятельности, и прежде всего в игре; владеет разными формами и видами игры, различает условную и реальную ситуации; умеет подчиняться разным правилам и социальным нормам. Умеет распознавать различные ситуации и адекватно их оценивать.</a:t>
            </a:r>
            <a:endParaRPr lang="en-US" sz="1200" b="0" i="0" u="none" strike="noStrike" kern="1200" cap="none" spc="-1" baseline="0">
              <a:solidFill>
                <a:srgbClr val="000000"/>
              </a:solidFill>
              <a:uFillTx/>
              <a:latin typeface="Arial"/>
              <a:ea typeface="DejaVu Sans"/>
              <a:cs typeface="DejaVu Sans"/>
            </a:endParaRPr>
          </a:p>
          <a:p>
            <a:pPr marL="0" marR="0" lvl="0" indent="0" algn="just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1200" b="1" i="0" u="none" strike="noStrike" kern="1200" cap="none" spc="-1" baseline="0">
                <a:solidFill>
                  <a:srgbClr val="0070C0"/>
                </a:solidFill>
                <a:uFillTx/>
                <a:latin typeface="Times New Roman"/>
                <a:ea typeface="Times New Roman"/>
                <a:cs typeface="DejaVu Sans"/>
              </a:rPr>
              <a:t>Ребенок достаточно хорошо владеет устной речью, может выражать свои мысли и желания, использовать речь для выражения своих мыслей, чувств и желаний, построения речевого высказывания в ситуации общения, выделять звуки в словах, у ребенка </a:t>
            </a:r>
            <a:endParaRPr lang="en-US" sz="1200" b="0" i="0" u="none" strike="noStrike" kern="1200" cap="none" spc="-1" baseline="0">
              <a:solidFill>
                <a:srgbClr val="000000"/>
              </a:solidFill>
              <a:uFillTx/>
              <a:latin typeface="Arial"/>
              <a:ea typeface="DejaVu Sans"/>
              <a:cs typeface="DejaVu Sans"/>
            </a:endParaRPr>
          </a:p>
          <a:p>
            <a:pPr marL="0" marR="0" lvl="0" indent="0" algn="just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1200" b="1" i="0" u="none" strike="noStrike" kern="1200" cap="none" spc="-1" baseline="0">
                <a:solidFill>
                  <a:srgbClr val="0070C0"/>
                </a:solidFill>
                <a:uFillTx/>
                <a:latin typeface="Times New Roman"/>
                <a:ea typeface="Times New Roman"/>
                <a:cs typeface="DejaVu Sans"/>
              </a:rPr>
              <a:t>      складываются предпосылки грамотности.</a:t>
            </a:r>
            <a:endParaRPr lang="en-US" sz="1200" b="0" i="0" u="none" strike="noStrike" kern="1200" cap="none" spc="-1" baseline="0">
              <a:solidFill>
                <a:srgbClr val="000000"/>
              </a:solidFill>
              <a:uFillTx/>
              <a:latin typeface="Arial"/>
              <a:ea typeface="DejaVu Sans"/>
              <a:cs typeface="DejaVu Sans"/>
            </a:endParaRPr>
          </a:p>
          <a:p>
            <a:pPr marL="0" marR="0" lvl="0" indent="0" algn="just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1200" b="1" i="0" u="none" strike="noStrike" kern="1200" cap="none" spc="-1" baseline="0">
                <a:solidFill>
                  <a:srgbClr val="000000"/>
                </a:solidFill>
                <a:uFillTx/>
                <a:latin typeface="Times New Roman"/>
                <a:ea typeface="Times New Roman"/>
                <a:cs typeface="DejaVu Sans"/>
              </a:rPr>
              <a:t>У ребенка развита крупная и мелкая моторика; он подвижен, вынослив, владеет основными движениями, может контролировать свои движения и управлять ими.</a:t>
            </a:r>
            <a:endParaRPr lang="en-US" sz="1200" b="0" i="0" u="none" strike="noStrike" kern="1200" cap="none" spc="-1" baseline="0">
              <a:solidFill>
                <a:srgbClr val="000000"/>
              </a:solidFill>
              <a:uFillTx/>
              <a:latin typeface="Arial"/>
              <a:ea typeface="DejaVu Sans"/>
              <a:cs typeface="DejaVu Sans"/>
            </a:endParaRP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200" b="0" i="0" u="none" strike="noStrike" kern="1200" cap="none" spc="-1" baseline="0">
              <a:solidFill>
                <a:srgbClr val="000000"/>
              </a:solidFill>
              <a:uFillTx/>
              <a:latin typeface="Arial"/>
              <a:ea typeface="DejaVu Sans"/>
              <a:cs typeface="DejaVu Sans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Shape 1"/>
          <p:cNvSpPr txBox="1"/>
          <p:nvPr/>
        </p:nvSpPr>
        <p:spPr>
          <a:xfrm>
            <a:off x="457200" y="27432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vert="horz" wrap="square" lIns="90004" tIns="46798" rIns="90004" bIns="46798" anchor="ctr" anchorCtr="1" compatLnSpc="1"/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4400" b="0" i="0" u="none" strike="noStrike" kern="1200" cap="none" spc="-1" baseline="0">
              <a:solidFill>
                <a:srgbClr val="000000"/>
              </a:solidFill>
              <a:uFillTx/>
              <a:latin typeface="Arial"/>
              <a:ea typeface="DejaVu Sans"/>
              <a:cs typeface="DejaVu Sans"/>
            </a:endParaRPr>
          </a:p>
        </p:txBody>
      </p:sp>
      <p:sp>
        <p:nvSpPr>
          <p:cNvPr id="3" name="CustomShape 2"/>
          <p:cNvSpPr/>
          <p:nvPr/>
        </p:nvSpPr>
        <p:spPr>
          <a:xfrm>
            <a:off x="762115" y="380884"/>
            <a:ext cx="7543800" cy="5022003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0004" tIns="46798" rIns="90004" bIns="46798" anchor="t" anchorCtr="0" compatLnSpc="1"/>
          <a:lstStyle/>
          <a:p>
            <a:pPr marL="0" marR="0" lvl="0" indent="0" algn="just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1200" b="1" i="0" u="none" strike="noStrike" kern="1200" cap="none" spc="-1" baseline="0">
                <a:solidFill>
                  <a:srgbClr val="0070C0"/>
                </a:solidFill>
                <a:uFillTx/>
                <a:latin typeface="Times New Roman"/>
                <a:ea typeface="Times New Roman"/>
                <a:cs typeface="DejaVu Sans"/>
              </a:rPr>
              <a:t>Ребенок способен к волевым усилиям, может следовать социальным нормам поведения и правилам в разных видах деятельности, во взаимоотношениях со взрослыми и сверстниками, может соблюдать правила безопасного поведения и навыки личной гигиены.</a:t>
            </a:r>
            <a:endParaRPr lang="en-US" sz="1200" b="0" i="0" u="none" strike="noStrike" kern="1200" cap="none" spc="-1" baseline="0">
              <a:solidFill>
                <a:srgbClr val="000000"/>
              </a:solidFill>
              <a:uFillTx/>
              <a:latin typeface="Arial"/>
              <a:ea typeface="DejaVu Sans"/>
              <a:cs typeface="DejaVu Sans"/>
            </a:endParaRPr>
          </a:p>
          <a:p>
            <a:pPr marL="0" marR="0" lvl="0" indent="0" algn="just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1200" b="1" i="0" u="none" strike="noStrike" kern="1200" cap="none" spc="-1" baseline="0">
                <a:solidFill>
                  <a:srgbClr val="000000"/>
                </a:solidFill>
                <a:uFillTx/>
                <a:latin typeface="Times New Roman"/>
                <a:ea typeface="Times New Roman"/>
                <a:cs typeface="DejaVu Sans"/>
              </a:rPr>
              <a:t>Проявляет ответственность за начатое дело.</a:t>
            </a:r>
            <a:endParaRPr lang="en-US" sz="1200" b="0" i="0" u="none" strike="noStrike" kern="1200" cap="none" spc="-1" baseline="0">
              <a:solidFill>
                <a:srgbClr val="000000"/>
              </a:solidFill>
              <a:uFillTx/>
              <a:latin typeface="Arial"/>
              <a:ea typeface="DejaVu Sans"/>
              <a:cs typeface="DejaVu Sans"/>
            </a:endParaRPr>
          </a:p>
          <a:p>
            <a:pPr marL="0" marR="0" lvl="0" indent="0" algn="just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1200" b="1" i="0" u="none" strike="noStrike" kern="1200" cap="none" spc="-1" baseline="0">
                <a:solidFill>
                  <a:srgbClr val="0070C0"/>
                </a:solidFill>
                <a:uFillTx/>
                <a:latin typeface="Times New Roman"/>
                <a:ea typeface="Times New Roman"/>
                <a:cs typeface="DejaVu Sans"/>
              </a:rPr>
              <a:t>Ребенок проявляет любознательность, задает вопросы взрослым и сверстникам, интересуется причинно-следственными связями, пытается самостоятельно придумывать объяснения явлениям природы и поступкам людей; склонен наблюдать, экспериментировать. Обладает начальными знаниями о себе, о природном и социальном мире, в котором он живет; знаком с произведениями детской литературы, обладает элементарными представлениями из области живой природы, естествознания, математики, истории и т.п.; способен к принятию собственных решений, опираясь на свои знания и умения в различных видах деятельности.</a:t>
            </a:r>
            <a:endParaRPr lang="en-US" sz="1200" b="0" i="0" u="none" strike="noStrike" kern="1200" cap="none" spc="-1" baseline="0">
              <a:solidFill>
                <a:srgbClr val="000000"/>
              </a:solidFill>
              <a:uFillTx/>
              <a:latin typeface="Arial"/>
              <a:ea typeface="DejaVu Sans"/>
              <a:cs typeface="DejaVu Sans"/>
            </a:endParaRPr>
          </a:p>
          <a:p>
            <a:pPr marL="0" marR="0" lvl="0" indent="0" algn="just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1200" b="1" i="0" u="none" strike="noStrike" kern="1200" cap="none" spc="-1" baseline="0">
                <a:solidFill>
                  <a:srgbClr val="000000"/>
                </a:solidFill>
                <a:uFillTx/>
                <a:latin typeface="Times New Roman"/>
                <a:ea typeface="Times New Roman"/>
                <a:cs typeface="DejaVu Sans"/>
              </a:rPr>
              <a:t>Открыт новому, то есть проявляет желание узнавать новое, самостоятельно добывать новые знания; положительно относится к обучению в школе.</a:t>
            </a:r>
            <a:endParaRPr lang="en-US" sz="1200" b="0" i="0" u="none" strike="noStrike" kern="1200" cap="none" spc="-1" baseline="0">
              <a:solidFill>
                <a:srgbClr val="000000"/>
              </a:solidFill>
              <a:uFillTx/>
              <a:latin typeface="Arial"/>
              <a:ea typeface="DejaVu Sans"/>
              <a:cs typeface="DejaVu Sans"/>
            </a:endParaRPr>
          </a:p>
          <a:p>
            <a:pPr marL="0" marR="0" lvl="0" indent="0" algn="just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1200" b="1" i="0" u="none" strike="noStrike" kern="1200" cap="none" spc="-1" baseline="0">
                <a:solidFill>
                  <a:srgbClr val="0070C0"/>
                </a:solidFill>
                <a:uFillTx/>
                <a:latin typeface="Times New Roman"/>
                <a:ea typeface="Times New Roman"/>
                <a:cs typeface="DejaVu Sans"/>
              </a:rPr>
              <a:t>Проявляет уважение к жизни (в различных ее формах) и заботу об окружающей среде.</a:t>
            </a:r>
            <a:endParaRPr lang="en-US" sz="1200" b="0" i="0" u="none" strike="noStrike" kern="1200" cap="none" spc="-1" baseline="0">
              <a:solidFill>
                <a:srgbClr val="000000"/>
              </a:solidFill>
              <a:uFillTx/>
              <a:latin typeface="Arial"/>
              <a:ea typeface="DejaVu Sans"/>
              <a:cs typeface="DejaVu Sans"/>
            </a:endParaRPr>
          </a:p>
          <a:p>
            <a:pPr marL="0" marR="0" lvl="0" indent="0" algn="just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1200" b="1" i="0" u="none" strike="noStrike" kern="1200" cap="none" spc="-1" baseline="0">
                <a:solidFill>
                  <a:srgbClr val="000000"/>
                </a:solidFill>
                <a:uFillTx/>
                <a:latin typeface="Times New Roman"/>
                <a:ea typeface="Times New Roman"/>
                <a:cs typeface="DejaVu Sans"/>
              </a:rPr>
              <a:t>Эмоционально отзывается на красоту окружающего мира, произведения народного и профессионального искусства (музыку, танцы, театральную деятельность, изобразительную деятельность и т. д.).</a:t>
            </a:r>
            <a:endParaRPr lang="en-US" sz="1200" b="0" i="0" u="none" strike="noStrike" kern="1200" cap="none" spc="-1" baseline="0">
              <a:solidFill>
                <a:srgbClr val="000000"/>
              </a:solidFill>
              <a:uFillTx/>
              <a:latin typeface="Arial"/>
              <a:ea typeface="DejaVu Sans"/>
              <a:cs typeface="DejaVu Sans"/>
            </a:endParaRPr>
          </a:p>
          <a:p>
            <a:pPr marL="0" marR="0" lvl="0" indent="0" algn="just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1200" b="1" i="0" u="none" strike="noStrike" kern="1200" cap="none" spc="-1" baseline="0">
                <a:solidFill>
                  <a:srgbClr val="0070C0"/>
                </a:solidFill>
                <a:uFillTx/>
                <a:latin typeface="Times New Roman"/>
                <a:ea typeface="Times New Roman"/>
                <a:cs typeface="DejaVu Sans"/>
              </a:rPr>
              <a:t>Проявляет патриотические чувства, ощущает гордость за свою страну, ее достижения, имеет представление о ее географическом разнообразии, многонациональности, важнейших исторических событиях.</a:t>
            </a:r>
            <a:endParaRPr lang="en-US" sz="1200" b="0" i="0" u="none" strike="noStrike" kern="1200" cap="none" spc="-1" baseline="0">
              <a:solidFill>
                <a:srgbClr val="000000"/>
              </a:solidFill>
              <a:uFillTx/>
              <a:latin typeface="Arial"/>
              <a:ea typeface="DejaVu Sans"/>
              <a:cs typeface="DejaVu Sans"/>
            </a:endParaRPr>
          </a:p>
          <a:p>
            <a:pPr marL="0" marR="0" lvl="0" indent="0" algn="just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1200" b="1" i="0" u="none" strike="noStrike" kern="1200" cap="none" spc="-1" baseline="0">
                <a:solidFill>
                  <a:srgbClr val="000000"/>
                </a:solidFill>
                <a:uFillTx/>
                <a:latin typeface="Times New Roman"/>
                <a:ea typeface="Times New Roman"/>
                <a:cs typeface="DejaVu Sans"/>
              </a:rPr>
              <a:t>Имеет первичные представления о себе, семье, традиционных семейных ценностях, включая традиционные гендерные ориентации, проявляет уважение к своему и противоположному полу.</a:t>
            </a:r>
            <a:endParaRPr lang="en-US" sz="1200" b="0" i="0" u="none" strike="noStrike" kern="1200" cap="none" spc="-1" baseline="0">
              <a:solidFill>
                <a:srgbClr val="000000"/>
              </a:solidFill>
              <a:uFillTx/>
              <a:latin typeface="Arial"/>
              <a:ea typeface="DejaVu Sans"/>
              <a:cs typeface="DejaVu Sans"/>
            </a:endParaRPr>
          </a:p>
          <a:p>
            <a:pPr marL="0" marR="0" lvl="0" indent="0" algn="just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1200" b="1" i="0" u="none" strike="noStrike" kern="1200" cap="none" spc="-1" baseline="0">
                <a:solidFill>
                  <a:srgbClr val="0070C0"/>
                </a:solidFill>
                <a:uFillTx/>
                <a:latin typeface="Times New Roman"/>
                <a:ea typeface="Times New Roman"/>
                <a:cs typeface="DejaVu Sans"/>
              </a:rPr>
              <a:t>Соблюдает элементарные общепринятые нормы, имеет первичные ценностные представления о том, «что такое хорошо и что такое плохо», стремится поступать хорошо; проявляет уважение к старшим и заботу о младших.</a:t>
            </a:r>
            <a:endParaRPr lang="en-US" sz="1200" b="0" i="0" u="none" strike="noStrike" kern="1200" cap="none" spc="-1" baseline="0">
              <a:solidFill>
                <a:srgbClr val="000000"/>
              </a:solidFill>
              <a:uFillTx/>
              <a:latin typeface="Arial"/>
              <a:ea typeface="DejaVu Sans"/>
              <a:cs typeface="DejaVu Sans"/>
            </a:endParaRPr>
          </a:p>
          <a:p>
            <a:pPr marL="0" marR="0" lvl="0" indent="0" algn="just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1200" b="1" i="0" u="none" strike="noStrike" kern="1200" cap="none" spc="-1" baseline="0">
                <a:solidFill>
                  <a:srgbClr val="000000"/>
                </a:solidFill>
                <a:uFillTx/>
                <a:latin typeface="Times New Roman"/>
                <a:ea typeface="Times New Roman"/>
                <a:cs typeface="DejaVu Sans"/>
              </a:rPr>
              <a:t>Имеет начальные представления о здоровом образе жизни. Воспринимает здоровый образ жизни как ценность.</a:t>
            </a:r>
            <a:endParaRPr lang="en-US" sz="1200" b="0" i="0" u="none" strike="noStrike" kern="1200" cap="none" spc="-1" baseline="0">
              <a:solidFill>
                <a:srgbClr val="000000"/>
              </a:solidFill>
              <a:uFillTx/>
              <a:latin typeface="Arial"/>
              <a:ea typeface="DejaVu Sans"/>
              <a:cs typeface="DejaVu Sans"/>
            </a:endParaRP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200" b="0" i="0" u="none" strike="noStrike" kern="1200" cap="none" spc="-1" baseline="0">
              <a:solidFill>
                <a:srgbClr val="000000"/>
              </a:solidFill>
              <a:uFillTx/>
              <a:latin typeface="Arial"/>
              <a:ea typeface="DejaVu Sans"/>
              <a:cs typeface="DejaVu Sans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вал 15"/>
          <p:cNvSpPr/>
          <p:nvPr/>
        </p:nvSpPr>
        <p:spPr>
          <a:xfrm>
            <a:off x="611559" y="2636910"/>
            <a:ext cx="3240359" cy="1224134"/>
          </a:xfrm>
          <a:custGeom>
            <a:avLst/>
            <a:gdLst>
              <a:gd name="f0" fmla="val 10800000"/>
              <a:gd name="f1" fmla="val 5400000"/>
              <a:gd name="f2" fmla="val 162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+- 2700000 f1 0"/>
              <a:gd name="f15" fmla="*/ f9 f0 1"/>
              <a:gd name="f16" fmla="*/ f10 f0 1"/>
              <a:gd name="f17" fmla="?: f11 f4 1"/>
              <a:gd name="f18" fmla="?: f12 f5 1"/>
              <a:gd name="f19" fmla="?: f13 f6 1"/>
              <a:gd name="f20" fmla="+- f14 0 f1"/>
              <a:gd name="f21" fmla="*/ f15 1 f3"/>
              <a:gd name="f22" fmla="*/ f16 1 f3"/>
              <a:gd name="f23" fmla="*/ f17 1 21600"/>
              <a:gd name="f24" fmla="*/ f18 1 21600"/>
              <a:gd name="f25" fmla="*/ 21600 f17 1"/>
              <a:gd name="f26" fmla="*/ 21600 f18 1"/>
              <a:gd name="f27" fmla="+- f20 f1 0"/>
              <a:gd name="f28" fmla="+- f21 0 f1"/>
              <a:gd name="f29" fmla="+- f22 0 f1"/>
              <a:gd name="f30" fmla="min f24 f23"/>
              <a:gd name="f31" fmla="*/ f25 1 f19"/>
              <a:gd name="f32" fmla="*/ f26 1 f19"/>
              <a:gd name="f33" fmla="*/ f27 f8 1"/>
              <a:gd name="f34" fmla="val f31"/>
              <a:gd name="f35" fmla="val f32"/>
              <a:gd name="f36" fmla="*/ f33 1 f0"/>
              <a:gd name="f37" fmla="*/ f7 f30 1"/>
              <a:gd name="f38" fmla="+- f35 0 f7"/>
              <a:gd name="f39" fmla="+- f34 0 f7"/>
              <a:gd name="f40" fmla="+- 0 0 f36"/>
              <a:gd name="f41" fmla="*/ f38 1 2"/>
              <a:gd name="f42" fmla="*/ f39 1 2"/>
              <a:gd name="f43" fmla="+- 0 0 f40"/>
              <a:gd name="f44" fmla="+- f7 f41 0"/>
              <a:gd name="f45" fmla="+- f7 f42 0"/>
              <a:gd name="f46" fmla="*/ f43 f0 1"/>
              <a:gd name="f47" fmla="*/ f42 f30 1"/>
              <a:gd name="f48" fmla="*/ f41 f30 1"/>
              <a:gd name="f49" fmla="*/ f46 1 f8"/>
              <a:gd name="f50" fmla="*/ f44 f30 1"/>
              <a:gd name="f51" fmla="+- f49 0 f1"/>
              <a:gd name="f52" fmla="cos 1 f51"/>
              <a:gd name="f53" fmla="sin 1 f51"/>
              <a:gd name="f54" fmla="+- 0 0 f52"/>
              <a:gd name="f55" fmla="+- 0 0 f53"/>
              <a:gd name="f56" fmla="+- 0 0 f54"/>
              <a:gd name="f57" fmla="+- 0 0 f55"/>
              <a:gd name="f58" fmla="val f56"/>
              <a:gd name="f59" fmla="val f57"/>
              <a:gd name="f60" fmla="*/ f58 f42 1"/>
              <a:gd name="f61" fmla="*/ f59 f41 1"/>
              <a:gd name="f62" fmla="+- f45 0 f60"/>
              <a:gd name="f63" fmla="+- f45 f60 0"/>
              <a:gd name="f64" fmla="+- f44 0 f61"/>
              <a:gd name="f65" fmla="+- f44 f61 0"/>
              <a:gd name="f66" fmla="*/ f62 f30 1"/>
              <a:gd name="f67" fmla="*/ f64 f30 1"/>
              <a:gd name="f68" fmla="*/ f63 f30 1"/>
              <a:gd name="f69" fmla="*/ f65 f3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8">
                <a:pos x="f66" y="f67"/>
              </a:cxn>
              <a:cxn ang="f29">
                <a:pos x="f66" y="f69"/>
              </a:cxn>
              <a:cxn ang="f29">
                <a:pos x="f68" y="f69"/>
              </a:cxn>
              <a:cxn ang="f28">
                <a:pos x="f68" y="f67"/>
              </a:cxn>
            </a:cxnLst>
            <a:rect l="f66" t="f67" r="f68" b="f69"/>
            <a:pathLst>
              <a:path>
                <a:moveTo>
                  <a:pt x="f37" y="f50"/>
                </a:moveTo>
                <a:arcTo wR="f47" hR="f48" stAng="f0" swAng="f1"/>
                <a:arcTo wR="f47" hR="f48" stAng="f2" swAng="f1"/>
                <a:arcTo wR="f47" hR="f48" stAng="f7" swAng="f1"/>
                <a:arcTo wR="f47" hR="f48" stAng="f1" swAng="f1"/>
                <a:close/>
              </a:path>
            </a:pathLst>
          </a:custGeom>
          <a:solidFill>
            <a:srgbClr val="3891A7"/>
          </a:solidFill>
          <a:ln w="25402">
            <a:solidFill>
              <a:srgbClr val="26697A"/>
            </a:solidFill>
            <a:prstDash val="solid"/>
          </a:ln>
        </p:spPr>
        <p:txBody>
          <a:bodyPr vert="horz" wrap="square" lIns="91440" tIns="45720" rIns="91440" bIns="45720" anchor="ctr" anchorCtr="1" compatLnSpc="1"/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1800" b="1" i="0" u="none" strike="noStrike" kern="0" cap="none" spc="-1" baseline="0">
                <a:solidFill>
                  <a:srgbClr val="000000"/>
                </a:solidFill>
                <a:uFillTx/>
                <a:latin typeface="Arial"/>
                <a:ea typeface="DejaVu Sans"/>
                <a:cs typeface="DejaVu Sans"/>
              </a:rPr>
              <a:t>Социально-</a:t>
            </a:r>
            <a:endParaRPr lang="en-US" sz="1800" b="0" i="0" u="none" strike="noStrike" kern="0" cap="none" spc="-1" baseline="0">
              <a:solidFill>
                <a:srgbClr val="000000"/>
              </a:solidFill>
              <a:uFillTx/>
              <a:latin typeface="Arial"/>
              <a:ea typeface="DejaVu Sans"/>
              <a:cs typeface="DejaVu Sans"/>
            </a:endParaRPr>
          </a:p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1800" b="1" i="0" u="none" strike="noStrike" kern="0" cap="none" spc="-1" baseline="0">
                <a:solidFill>
                  <a:srgbClr val="000000"/>
                </a:solidFill>
                <a:uFillTx/>
                <a:latin typeface="Arial"/>
                <a:ea typeface="DejaVu Sans"/>
                <a:cs typeface="DejaVu Sans"/>
              </a:rPr>
              <a:t>коммуникативное </a:t>
            </a:r>
            <a:endParaRPr lang="en-US" sz="1800" b="0" i="0" u="none" strike="noStrike" kern="0" cap="none" spc="-1" baseline="0">
              <a:solidFill>
                <a:srgbClr val="000000"/>
              </a:solidFill>
              <a:uFillTx/>
              <a:latin typeface="Arial"/>
              <a:ea typeface="DejaVu Sans"/>
              <a:cs typeface="DejaVu Sans"/>
            </a:endParaRPr>
          </a:p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1800" b="1" i="0" u="none" strike="noStrike" kern="0" cap="none" spc="-1" baseline="0">
                <a:solidFill>
                  <a:srgbClr val="000000"/>
                </a:solidFill>
                <a:uFillTx/>
                <a:latin typeface="Arial"/>
                <a:ea typeface="DejaVu Sans"/>
                <a:cs typeface="DejaVu Sans"/>
              </a:rPr>
              <a:t>развитие</a:t>
            </a:r>
            <a:endParaRPr lang="en-US" sz="1800" b="0" i="0" u="none" strike="noStrike" kern="0" cap="none" spc="-1" baseline="0">
              <a:solidFill>
                <a:srgbClr val="000000"/>
              </a:solidFill>
              <a:uFillTx/>
              <a:latin typeface="Arial"/>
              <a:ea typeface="DejaVu Sans"/>
              <a:cs typeface="DejaVu Sans"/>
            </a:endParaRPr>
          </a:p>
        </p:txBody>
      </p:sp>
      <p:sp>
        <p:nvSpPr>
          <p:cNvPr id="3" name="TextShape 1"/>
          <p:cNvSpPr txBox="1"/>
          <p:nvPr/>
        </p:nvSpPr>
        <p:spPr>
          <a:xfrm>
            <a:off x="457200" y="27432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vert="horz" wrap="square" lIns="90004" tIns="46798" rIns="90004" bIns="46798" anchor="ctr" anchorCtr="1" compatLnSpc="1"/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4400" b="0" i="0" u="none" strike="noStrike" kern="1200" cap="none" spc="-1" baseline="0">
              <a:solidFill>
                <a:srgbClr val="000000"/>
              </a:solidFill>
              <a:uFillTx/>
              <a:latin typeface="Arial"/>
              <a:ea typeface="DejaVu Sans"/>
              <a:cs typeface="DejaVu Sans"/>
            </a:endParaRPr>
          </a:p>
        </p:txBody>
      </p:sp>
      <p:sp>
        <p:nvSpPr>
          <p:cNvPr id="4" name="CustomShape 2"/>
          <p:cNvSpPr/>
          <p:nvPr/>
        </p:nvSpPr>
        <p:spPr>
          <a:xfrm>
            <a:off x="2057400" y="152284"/>
            <a:ext cx="6324484" cy="642603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0004" tIns="46798" rIns="90004" bIns="46798" anchor="t" anchorCtr="0" compatLnSpc="1"/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1800" b="1" i="0" u="none" strike="noStrike" kern="1200" cap="none" spc="-1" baseline="0">
                <a:solidFill>
                  <a:srgbClr val="000099"/>
                </a:solidFill>
                <a:uFillTx/>
                <a:latin typeface="Times New Roman"/>
                <a:ea typeface="Times New Roman"/>
                <a:cs typeface="DejaVu Sans"/>
              </a:rPr>
              <a:t>Образовательные области, обеспечивающие разностороннее развитие детей по ФГОС ДО:</a:t>
            </a:r>
            <a:endParaRPr lang="en-US" sz="1800" b="0" i="0" u="none" strike="noStrike" kern="1200" cap="none" spc="-1" baseline="0">
              <a:solidFill>
                <a:srgbClr val="000000"/>
              </a:solidFill>
              <a:uFillTx/>
              <a:latin typeface="Arial"/>
              <a:ea typeface="DejaVu Sans"/>
              <a:cs typeface="DejaVu Sans"/>
            </a:endParaRPr>
          </a:p>
        </p:txBody>
      </p:sp>
      <p:cxnSp>
        <p:nvCxnSpPr>
          <p:cNvPr id="5" name="Line 8"/>
          <p:cNvCxnSpPr>
            <a:stCxn id="13" idx="1"/>
            <a:endCxn id="12" idx="0"/>
          </p:cNvCxnSpPr>
          <p:nvPr/>
        </p:nvCxnSpPr>
        <p:spPr>
          <a:xfrm>
            <a:off x="6228179" y="1952833"/>
            <a:ext cx="1044117" cy="684077"/>
          </a:xfrm>
          <a:prstGeom prst="straightConnector1">
            <a:avLst/>
          </a:prstGeom>
          <a:noFill/>
          <a:ln w="9363">
            <a:solidFill>
              <a:srgbClr val="000000"/>
            </a:solidFill>
            <a:prstDash val="solid"/>
            <a:miter/>
            <a:headEnd type="arrow"/>
            <a:tailEnd type="arrow"/>
          </a:ln>
        </p:spPr>
      </p:cxnSp>
      <p:cxnSp>
        <p:nvCxnSpPr>
          <p:cNvPr id="6" name="Line 9"/>
          <p:cNvCxnSpPr>
            <a:stCxn id="11" idx="1"/>
            <a:endCxn id="10" idx="3"/>
          </p:cNvCxnSpPr>
          <p:nvPr/>
        </p:nvCxnSpPr>
        <p:spPr>
          <a:xfrm>
            <a:off x="4427981" y="5481228"/>
            <a:ext cx="648072" cy="0"/>
          </a:xfrm>
          <a:prstGeom prst="straightConnector1">
            <a:avLst/>
          </a:prstGeom>
          <a:noFill/>
          <a:ln w="9363">
            <a:solidFill>
              <a:srgbClr val="000000"/>
            </a:solidFill>
            <a:prstDash val="solid"/>
            <a:miter/>
            <a:headEnd type="arrow"/>
            <a:tailEnd type="arrow"/>
          </a:ln>
        </p:spPr>
      </p:cxnSp>
      <p:cxnSp>
        <p:nvCxnSpPr>
          <p:cNvPr id="7" name="Line 10"/>
          <p:cNvCxnSpPr>
            <a:stCxn id="12" idx="2"/>
            <a:endCxn id="10" idx="0"/>
          </p:cNvCxnSpPr>
          <p:nvPr/>
        </p:nvCxnSpPr>
        <p:spPr>
          <a:xfrm flipH="1">
            <a:off x="6696233" y="4005062"/>
            <a:ext cx="576063" cy="792090"/>
          </a:xfrm>
          <a:prstGeom prst="straightConnector1">
            <a:avLst/>
          </a:prstGeom>
          <a:noFill/>
          <a:ln w="9363">
            <a:solidFill>
              <a:srgbClr val="000000"/>
            </a:solidFill>
            <a:prstDash val="solid"/>
            <a:miter/>
            <a:headEnd type="arrow"/>
            <a:tailEnd type="arrow"/>
          </a:ln>
        </p:spPr>
      </p:cxnSp>
      <p:cxnSp>
        <p:nvCxnSpPr>
          <p:cNvPr id="8" name="Line 11"/>
          <p:cNvCxnSpPr>
            <a:stCxn id="2" idx="2"/>
            <a:endCxn id="11" idx="0"/>
          </p:cNvCxnSpPr>
          <p:nvPr/>
        </p:nvCxnSpPr>
        <p:spPr>
          <a:xfrm>
            <a:off x="2231739" y="3861044"/>
            <a:ext cx="648072" cy="936108"/>
          </a:xfrm>
          <a:prstGeom prst="straightConnector1">
            <a:avLst/>
          </a:prstGeom>
          <a:noFill/>
          <a:ln w="9363">
            <a:solidFill>
              <a:srgbClr val="000000"/>
            </a:solidFill>
            <a:prstDash val="solid"/>
            <a:miter/>
            <a:headEnd type="arrow"/>
            <a:tailEnd type="arrow"/>
          </a:ln>
        </p:spPr>
      </p:cxnSp>
      <p:cxnSp>
        <p:nvCxnSpPr>
          <p:cNvPr id="9" name="Line 12"/>
          <p:cNvCxnSpPr>
            <a:stCxn id="13" idx="3"/>
            <a:endCxn id="2" idx="0"/>
          </p:cNvCxnSpPr>
          <p:nvPr/>
        </p:nvCxnSpPr>
        <p:spPr>
          <a:xfrm flipH="1">
            <a:off x="2231739" y="1952833"/>
            <a:ext cx="900099" cy="684077"/>
          </a:xfrm>
          <a:prstGeom prst="straightConnector1">
            <a:avLst/>
          </a:prstGeom>
          <a:noFill/>
          <a:ln w="9363">
            <a:solidFill>
              <a:srgbClr val="000000"/>
            </a:solidFill>
            <a:prstDash val="solid"/>
            <a:miter/>
            <a:headEnd type="arrow"/>
            <a:tailEnd type="arrow"/>
          </a:ln>
        </p:spPr>
      </p:cxnSp>
      <p:sp>
        <p:nvSpPr>
          <p:cNvPr id="10" name="Овал 21"/>
          <p:cNvSpPr/>
          <p:nvPr/>
        </p:nvSpPr>
        <p:spPr>
          <a:xfrm>
            <a:off x="5076053" y="4797152"/>
            <a:ext cx="3240359" cy="1368152"/>
          </a:xfrm>
          <a:custGeom>
            <a:avLst/>
            <a:gdLst>
              <a:gd name="f0" fmla="val 10800000"/>
              <a:gd name="f1" fmla="val 5400000"/>
              <a:gd name="f2" fmla="val 162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+- 2700000 f1 0"/>
              <a:gd name="f15" fmla="*/ f9 f0 1"/>
              <a:gd name="f16" fmla="*/ f10 f0 1"/>
              <a:gd name="f17" fmla="?: f11 f4 1"/>
              <a:gd name="f18" fmla="?: f12 f5 1"/>
              <a:gd name="f19" fmla="?: f13 f6 1"/>
              <a:gd name="f20" fmla="+- f14 0 f1"/>
              <a:gd name="f21" fmla="*/ f15 1 f3"/>
              <a:gd name="f22" fmla="*/ f16 1 f3"/>
              <a:gd name="f23" fmla="*/ f17 1 21600"/>
              <a:gd name="f24" fmla="*/ f18 1 21600"/>
              <a:gd name="f25" fmla="*/ 21600 f17 1"/>
              <a:gd name="f26" fmla="*/ 21600 f18 1"/>
              <a:gd name="f27" fmla="+- f20 f1 0"/>
              <a:gd name="f28" fmla="+- f21 0 f1"/>
              <a:gd name="f29" fmla="+- f22 0 f1"/>
              <a:gd name="f30" fmla="min f24 f23"/>
              <a:gd name="f31" fmla="*/ f25 1 f19"/>
              <a:gd name="f32" fmla="*/ f26 1 f19"/>
              <a:gd name="f33" fmla="*/ f27 f8 1"/>
              <a:gd name="f34" fmla="val f31"/>
              <a:gd name="f35" fmla="val f32"/>
              <a:gd name="f36" fmla="*/ f33 1 f0"/>
              <a:gd name="f37" fmla="*/ f7 f30 1"/>
              <a:gd name="f38" fmla="+- f35 0 f7"/>
              <a:gd name="f39" fmla="+- f34 0 f7"/>
              <a:gd name="f40" fmla="+- 0 0 f36"/>
              <a:gd name="f41" fmla="*/ f38 1 2"/>
              <a:gd name="f42" fmla="*/ f39 1 2"/>
              <a:gd name="f43" fmla="+- 0 0 f40"/>
              <a:gd name="f44" fmla="+- f7 f41 0"/>
              <a:gd name="f45" fmla="+- f7 f42 0"/>
              <a:gd name="f46" fmla="*/ f43 f0 1"/>
              <a:gd name="f47" fmla="*/ f42 f30 1"/>
              <a:gd name="f48" fmla="*/ f41 f30 1"/>
              <a:gd name="f49" fmla="*/ f46 1 f8"/>
              <a:gd name="f50" fmla="*/ f44 f30 1"/>
              <a:gd name="f51" fmla="+- f49 0 f1"/>
              <a:gd name="f52" fmla="cos 1 f51"/>
              <a:gd name="f53" fmla="sin 1 f51"/>
              <a:gd name="f54" fmla="+- 0 0 f52"/>
              <a:gd name="f55" fmla="+- 0 0 f53"/>
              <a:gd name="f56" fmla="+- 0 0 f54"/>
              <a:gd name="f57" fmla="+- 0 0 f55"/>
              <a:gd name="f58" fmla="val f56"/>
              <a:gd name="f59" fmla="val f57"/>
              <a:gd name="f60" fmla="*/ f58 f42 1"/>
              <a:gd name="f61" fmla="*/ f59 f41 1"/>
              <a:gd name="f62" fmla="+- f45 0 f60"/>
              <a:gd name="f63" fmla="+- f45 f60 0"/>
              <a:gd name="f64" fmla="+- f44 0 f61"/>
              <a:gd name="f65" fmla="+- f44 f61 0"/>
              <a:gd name="f66" fmla="*/ f62 f30 1"/>
              <a:gd name="f67" fmla="*/ f64 f30 1"/>
              <a:gd name="f68" fmla="*/ f63 f30 1"/>
              <a:gd name="f69" fmla="*/ f65 f3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8">
                <a:pos x="f66" y="f67"/>
              </a:cxn>
              <a:cxn ang="f29">
                <a:pos x="f66" y="f69"/>
              </a:cxn>
              <a:cxn ang="f29">
                <a:pos x="f68" y="f69"/>
              </a:cxn>
              <a:cxn ang="f28">
                <a:pos x="f68" y="f67"/>
              </a:cxn>
            </a:cxnLst>
            <a:rect l="f66" t="f67" r="f68" b="f69"/>
            <a:pathLst>
              <a:path>
                <a:moveTo>
                  <a:pt x="f37" y="f50"/>
                </a:moveTo>
                <a:arcTo wR="f47" hR="f48" stAng="f0" swAng="f1"/>
                <a:arcTo wR="f47" hR="f48" stAng="f2" swAng="f1"/>
                <a:arcTo wR="f47" hR="f48" stAng="f7" swAng="f1"/>
                <a:arcTo wR="f47" hR="f48" stAng="f1" swAng="f1"/>
                <a:close/>
              </a:path>
            </a:pathLst>
          </a:custGeom>
          <a:solidFill>
            <a:srgbClr val="3891A7"/>
          </a:solidFill>
          <a:ln w="25402">
            <a:solidFill>
              <a:srgbClr val="26697A"/>
            </a:solidFill>
            <a:prstDash val="solid"/>
          </a:ln>
        </p:spPr>
        <p:txBody>
          <a:bodyPr vert="horz" wrap="square" lIns="91440" tIns="45720" rIns="91440" bIns="45720" anchor="ctr" anchorCtr="1" compatLnSpc="1"/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1800" b="1" i="0" u="none" strike="noStrike" kern="0" cap="none" spc="-1" baseline="0">
                <a:solidFill>
                  <a:srgbClr val="000000"/>
                </a:solidFill>
                <a:uFillTx/>
                <a:latin typeface="Arial"/>
                <a:ea typeface="DejaVu Sans"/>
                <a:cs typeface="DejaVu Sans"/>
              </a:rPr>
              <a:t>Художественно-</a:t>
            </a:r>
            <a:endParaRPr lang="en-US" sz="1800" b="0" i="0" u="none" strike="noStrike" kern="0" cap="none" spc="-1" baseline="0">
              <a:solidFill>
                <a:srgbClr val="000000"/>
              </a:solidFill>
              <a:uFillTx/>
              <a:latin typeface="Arial"/>
              <a:ea typeface="DejaVu Sans"/>
              <a:cs typeface="DejaVu Sans"/>
            </a:endParaRPr>
          </a:p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1800" b="1" i="0" u="none" strike="noStrike" kern="0" cap="none" spc="-1" baseline="0">
                <a:solidFill>
                  <a:srgbClr val="000000"/>
                </a:solidFill>
                <a:uFillTx/>
                <a:latin typeface="Arial"/>
                <a:ea typeface="DejaVu Sans"/>
                <a:cs typeface="DejaVu Sans"/>
              </a:rPr>
              <a:t>эстетическое </a:t>
            </a:r>
            <a:endParaRPr lang="en-US" sz="1800" b="0" i="0" u="none" strike="noStrike" kern="0" cap="none" spc="-1" baseline="0">
              <a:solidFill>
                <a:srgbClr val="000000"/>
              </a:solidFill>
              <a:uFillTx/>
              <a:latin typeface="Arial"/>
              <a:ea typeface="DejaVu Sans"/>
              <a:cs typeface="DejaVu Sans"/>
            </a:endParaRPr>
          </a:p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1800" b="1" i="0" u="none" strike="noStrike" kern="0" cap="none" spc="-1" baseline="0">
                <a:solidFill>
                  <a:srgbClr val="000000"/>
                </a:solidFill>
                <a:uFillTx/>
                <a:latin typeface="Arial"/>
                <a:ea typeface="DejaVu Sans"/>
                <a:cs typeface="DejaVu Sans"/>
              </a:rPr>
              <a:t>развитие</a:t>
            </a:r>
            <a:endParaRPr lang="en-US" sz="1800" b="0" i="0" u="none" strike="noStrike" kern="0" cap="none" spc="-1" baseline="0">
              <a:solidFill>
                <a:srgbClr val="000000"/>
              </a:solidFill>
              <a:uFillTx/>
              <a:latin typeface="Arial"/>
              <a:ea typeface="DejaVu Sans"/>
              <a:cs typeface="DejaVu Sans"/>
            </a:endParaRPr>
          </a:p>
        </p:txBody>
      </p:sp>
      <p:sp>
        <p:nvSpPr>
          <p:cNvPr id="11" name="Овал 22"/>
          <p:cNvSpPr/>
          <p:nvPr/>
        </p:nvSpPr>
        <p:spPr>
          <a:xfrm>
            <a:off x="1331640" y="4797152"/>
            <a:ext cx="3096341" cy="1368152"/>
          </a:xfrm>
          <a:custGeom>
            <a:avLst/>
            <a:gdLst>
              <a:gd name="f0" fmla="val 10800000"/>
              <a:gd name="f1" fmla="val 5400000"/>
              <a:gd name="f2" fmla="val 162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+- 2700000 f1 0"/>
              <a:gd name="f15" fmla="*/ f9 f0 1"/>
              <a:gd name="f16" fmla="*/ f10 f0 1"/>
              <a:gd name="f17" fmla="?: f11 f4 1"/>
              <a:gd name="f18" fmla="?: f12 f5 1"/>
              <a:gd name="f19" fmla="?: f13 f6 1"/>
              <a:gd name="f20" fmla="+- f14 0 f1"/>
              <a:gd name="f21" fmla="*/ f15 1 f3"/>
              <a:gd name="f22" fmla="*/ f16 1 f3"/>
              <a:gd name="f23" fmla="*/ f17 1 21600"/>
              <a:gd name="f24" fmla="*/ f18 1 21600"/>
              <a:gd name="f25" fmla="*/ 21600 f17 1"/>
              <a:gd name="f26" fmla="*/ 21600 f18 1"/>
              <a:gd name="f27" fmla="+- f20 f1 0"/>
              <a:gd name="f28" fmla="+- f21 0 f1"/>
              <a:gd name="f29" fmla="+- f22 0 f1"/>
              <a:gd name="f30" fmla="min f24 f23"/>
              <a:gd name="f31" fmla="*/ f25 1 f19"/>
              <a:gd name="f32" fmla="*/ f26 1 f19"/>
              <a:gd name="f33" fmla="*/ f27 f8 1"/>
              <a:gd name="f34" fmla="val f31"/>
              <a:gd name="f35" fmla="val f32"/>
              <a:gd name="f36" fmla="*/ f33 1 f0"/>
              <a:gd name="f37" fmla="*/ f7 f30 1"/>
              <a:gd name="f38" fmla="+- f35 0 f7"/>
              <a:gd name="f39" fmla="+- f34 0 f7"/>
              <a:gd name="f40" fmla="+- 0 0 f36"/>
              <a:gd name="f41" fmla="*/ f38 1 2"/>
              <a:gd name="f42" fmla="*/ f39 1 2"/>
              <a:gd name="f43" fmla="+- 0 0 f40"/>
              <a:gd name="f44" fmla="+- f7 f41 0"/>
              <a:gd name="f45" fmla="+- f7 f42 0"/>
              <a:gd name="f46" fmla="*/ f43 f0 1"/>
              <a:gd name="f47" fmla="*/ f42 f30 1"/>
              <a:gd name="f48" fmla="*/ f41 f30 1"/>
              <a:gd name="f49" fmla="*/ f46 1 f8"/>
              <a:gd name="f50" fmla="*/ f44 f30 1"/>
              <a:gd name="f51" fmla="+- f49 0 f1"/>
              <a:gd name="f52" fmla="cos 1 f51"/>
              <a:gd name="f53" fmla="sin 1 f51"/>
              <a:gd name="f54" fmla="+- 0 0 f52"/>
              <a:gd name="f55" fmla="+- 0 0 f53"/>
              <a:gd name="f56" fmla="+- 0 0 f54"/>
              <a:gd name="f57" fmla="+- 0 0 f55"/>
              <a:gd name="f58" fmla="val f56"/>
              <a:gd name="f59" fmla="val f57"/>
              <a:gd name="f60" fmla="*/ f58 f42 1"/>
              <a:gd name="f61" fmla="*/ f59 f41 1"/>
              <a:gd name="f62" fmla="+- f45 0 f60"/>
              <a:gd name="f63" fmla="+- f45 f60 0"/>
              <a:gd name="f64" fmla="+- f44 0 f61"/>
              <a:gd name="f65" fmla="+- f44 f61 0"/>
              <a:gd name="f66" fmla="*/ f62 f30 1"/>
              <a:gd name="f67" fmla="*/ f64 f30 1"/>
              <a:gd name="f68" fmla="*/ f63 f30 1"/>
              <a:gd name="f69" fmla="*/ f65 f3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8">
                <a:pos x="f66" y="f67"/>
              </a:cxn>
              <a:cxn ang="f29">
                <a:pos x="f66" y="f69"/>
              </a:cxn>
              <a:cxn ang="f29">
                <a:pos x="f68" y="f69"/>
              </a:cxn>
              <a:cxn ang="f28">
                <a:pos x="f68" y="f67"/>
              </a:cxn>
            </a:cxnLst>
            <a:rect l="f66" t="f67" r="f68" b="f69"/>
            <a:pathLst>
              <a:path>
                <a:moveTo>
                  <a:pt x="f37" y="f50"/>
                </a:moveTo>
                <a:arcTo wR="f47" hR="f48" stAng="f0" swAng="f1"/>
                <a:arcTo wR="f47" hR="f48" stAng="f2" swAng="f1"/>
                <a:arcTo wR="f47" hR="f48" stAng="f7" swAng="f1"/>
                <a:arcTo wR="f47" hR="f48" stAng="f1" swAng="f1"/>
                <a:close/>
              </a:path>
            </a:pathLst>
          </a:custGeom>
          <a:solidFill>
            <a:srgbClr val="3891A7"/>
          </a:solidFill>
          <a:ln w="25402">
            <a:solidFill>
              <a:srgbClr val="26697A"/>
            </a:solidFill>
            <a:prstDash val="solid"/>
          </a:ln>
        </p:spPr>
        <p:txBody>
          <a:bodyPr vert="horz" wrap="square" lIns="91440" tIns="45720" rIns="91440" bIns="45720" anchor="ctr" anchorCtr="1" compatLnSpc="1"/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1800" b="1" i="0" u="none" strike="noStrike" kern="0" cap="none" spc="-1" baseline="0">
                <a:solidFill>
                  <a:srgbClr val="000000"/>
                </a:solidFill>
                <a:uFillTx/>
                <a:latin typeface="Arial"/>
                <a:ea typeface="DejaVu Sans"/>
                <a:cs typeface="DejaVu Sans"/>
              </a:rPr>
              <a:t>Речевое </a:t>
            </a:r>
            <a:endParaRPr lang="en-US" sz="1800" b="0" i="0" u="none" strike="noStrike" kern="0" cap="none" spc="-1" baseline="0">
              <a:solidFill>
                <a:srgbClr val="000000"/>
              </a:solidFill>
              <a:uFillTx/>
              <a:latin typeface="Arial"/>
              <a:ea typeface="DejaVu Sans"/>
              <a:cs typeface="DejaVu Sans"/>
            </a:endParaRPr>
          </a:p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1800" b="1" i="0" u="none" strike="noStrike" kern="0" cap="none" spc="-1" baseline="0">
                <a:solidFill>
                  <a:srgbClr val="000000"/>
                </a:solidFill>
                <a:uFillTx/>
                <a:latin typeface="Arial"/>
                <a:ea typeface="DejaVu Sans"/>
                <a:cs typeface="DejaVu Sans"/>
              </a:rPr>
              <a:t>развитие</a:t>
            </a:r>
            <a:endParaRPr lang="en-US" sz="1800" b="0" i="0" u="none" strike="noStrike" kern="0" cap="none" spc="-1" baseline="0">
              <a:solidFill>
                <a:srgbClr val="000000"/>
              </a:solidFill>
              <a:uFillTx/>
              <a:latin typeface="Arial"/>
              <a:ea typeface="DejaVu Sans"/>
              <a:cs typeface="DejaVu Sans"/>
            </a:endParaRPr>
          </a:p>
        </p:txBody>
      </p:sp>
      <p:sp>
        <p:nvSpPr>
          <p:cNvPr id="12" name="Овал 29"/>
          <p:cNvSpPr/>
          <p:nvPr/>
        </p:nvSpPr>
        <p:spPr>
          <a:xfrm>
            <a:off x="5724125" y="2636910"/>
            <a:ext cx="3096341" cy="1368152"/>
          </a:xfrm>
          <a:custGeom>
            <a:avLst/>
            <a:gdLst>
              <a:gd name="f0" fmla="val 10800000"/>
              <a:gd name="f1" fmla="val 5400000"/>
              <a:gd name="f2" fmla="val 162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+- 2700000 f1 0"/>
              <a:gd name="f15" fmla="*/ f9 f0 1"/>
              <a:gd name="f16" fmla="*/ f10 f0 1"/>
              <a:gd name="f17" fmla="?: f11 f4 1"/>
              <a:gd name="f18" fmla="?: f12 f5 1"/>
              <a:gd name="f19" fmla="?: f13 f6 1"/>
              <a:gd name="f20" fmla="+- f14 0 f1"/>
              <a:gd name="f21" fmla="*/ f15 1 f3"/>
              <a:gd name="f22" fmla="*/ f16 1 f3"/>
              <a:gd name="f23" fmla="*/ f17 1 21600"/>
              <a:gd name="f24" fmla="*/ f18 1 21600"/>
              <a:gd name="f25" fmla="*/ 21600 f17 1"/>
              <a:gd name="f26" fmla="*/ 21600 f18 1"/>
              <a:gd name="f27" fmla="+- f20 f1 0"/>
              <a:gd name="f28" fmla="+- f21 0 f1"/>
              <a:gd name="f29" fmla="+- f22 0 f1"/>
              <a:gd name="f30" fmla="min f24 f23"/>
              <a:gd name="f31" fmla="*/ f25 1 f19"/>
              <a:gd name="f32" fmla="*/ f26 1 f19"/>
              <a:gd name="f33" fmla="*/ f27 f8 1"/>
              <a:gd name="f34" fmla="val f31"/>
              <a:gd name="f35" fmla="val f32"/>
              <a:gd name="f36" fmla="*/ f33 1 f0"/>
              <a:gd name="f37" fmla="*/ f7 f30 1"/>
              <a:gd name="f38" fmla="+- f35 0 f7"/>
              <a:gd name="f39" fmla="+- f34 0 f7"/>
              <a:gd name="f40" fmla="+- 0 0 f36"/>
              <a:gd name="f41" fmla="*/ f38 1 2"/>
              <a:gd name="f42" fmla="*/ f39 1 2"/>
              <a:gd name="f43" fmla="+- 0 0 f40"/>
              <a:gd name="f44" fmla="+- f7 f41 0"/>
              <a:gd name="f45" fmla="+- f7 f42 0"/>
              <a:gd name="f46" fmla="*/ f43 f0 1"/>
              <a:gd name="f47" fmla="*/ f42 f30 1"/>
              <a:gd name="f48" fmla="*/ f41 f30 1"/>
              <a:gd name="f49" fmla="*/ f46 1 f8"/>
              <a:gd name="f50" fmla="*/ f44 f30 1"/>
              <a:gd name="f51" fmla="+- f49 0 f1"/>
              <a:gd name="f52" fmla="cos 1 f51"/>
              <a:gd name="f53" fmla="sin 1 f51"/>
              <a:gd name="f54" fmla="+- 0 0 f52"/>
              <a:gd name="f55" fmla="+- 0 0 f53"/>
              <a:gd name="f56" fmla="+- 0 0 f54"/>
              <a:gd name="f57" fmla="+- 0 0 f55"/>
              <a:gd name="f58" fmla="val f56"/>
              <a:gd name="f59" fmla="val f57"/>
              <a:gd name="f60" fmla="*/ f58 f42 1"/>
              <a:gd name="f61" fmla="*/ f59 f41 1"/>
              <a:gd name="f62" fmla="+- f45 0 f60"/>
              <a:gd name="f63" fmla="+- f45 f60 0"/>
              <a:gd name="f64" fmla="+- f44 0 f61"/>
              <a:gd name="f65" fmla="+- f44 f61 0"/>
              <a:gd name="f66" fmla="*/ f62 f30 1"/>
              <a:gd name="f67" fmla="*/ f64 f30 1"/>
              <a:gd name="f68" fmla="*/ f63 f30 1"/>
              <a:gd name="f69" fmla="*/ f65 f3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8">
                <a:pos x="f66" y="f67"/>
              </a:cxn>
              <a:cxn ang="f29">
                <a:pos x="f66" y="f69"/>
              </a:cxn>
              <a:cxn ang="f29">
                <a:pos x="f68" y="f69"/>
              </a:cxn>
              <a:cxn ang="f28">
                <a:pos x="f68" y="f67"/>
              </a:cxn>
            </a:cxnLst>
            <a:rect l="f66" t="f67" r="f68" b="f69"/>
            <a:pathLst>
              <a:path>
                <a:moveTo>
                  <a:pt x="f37" y="f50"/>
                </a:moveTo>
                <a:arcTo wR="f47" hR="f48" stAng="f0" swAng="f1"/>
                <a:arcTo wR="f47" hR="f48" stAng="f2" swAng="f1"/>
                <a:arcTo wR="f47" hR="f48" stAng="f7" swAng="f1"/>
                <a:arcTo wR="f47" hR="f48" stAng="f1" swAng="f1"/>
                <a:close/>
              </a:path>
            </a:pathLst>
          </a:custGeom>
          <a:solidFill>
            <a:srgbClr val="3891A7"/>
          </a:solidFill>
          <a:ln w="25402">
            <a:solidFill>
              <a:srgbClr val="26697A"/>
            </a:solidFill>
            <a:prstDash val="solid"/>
          </a:ln>
        </p:spPr>
        <p:txBody>
          <a:bodyPr vert="horz" wrap="square" lIns="91440" tIns="45720" rIns="91440" bIns="45720" anchor="ctr" anchorCtr="1" compatLnSpc="1"/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1800" b="1" i="0" u="none" strike="noStrike" kern="0" cap="none" spc="-1" baseline="0">
                <a:solidFill>
                  <a:srgbClr val="000000"/>
                </a:solidFill>
                <a:uFillTx/>
                <a:latin typeface="Arial"/>
                <a:ea typeface="DejaVu Sans"/>
                <a:cs typeface="DejaVu Sans"/>
              </a:rPr>
              <a:t>Познавательное </a:t>
            </a:r>
            <a:endParaRPr lang="en-US" sz="1800" b="0" i="0" u="none" strike="noStrike" kern="0" cap="none" spc="-1" baseline="0">
              <a:solidFill>
                <a:srgbClr val="000000"/>
              </a:solidFill>
              <a:uFillTx/>
              <a:latin typeface="Arial"/>
              <a:ea typeface="DejaVu Sans"/>
              <a:cs typeface="DejaVu Sans"/>
            </a:endParaRPr>
          </a:p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1800" b="1" i="0" u="none" strike="noStrike" kern="0" cap="none" spc="-1" baseline="0">
                <a:solidFill>
                  <a:srgbClr val="000000"/>
                </a:solidFill>
                <a:uFillTx/>
                <a:latin typeface="Arial"/>
                <a:ea typeface="DejaVu Sans"/>
                <a:cs typeface="DejaVu Sans"/>
              </a:rPr>
              <a:t>развитие</a:t>
            </a:r>
            <a:endParaRPr lang="en-US" sz="1800" b="0" i="0" u="none" strike="noStrike" kern="0" cap="none" spc="-1" baseline="0">
              <a:solidFill>
                <a:srgbClr val="000000"/>
              </a:solidFill>
              <a:uFillTx/>
              <a:latin typeface="Arial"/>
              <a:ea typeface="DejaVu Sans"/>
              <a:cs typeface="DejaVu Sans"/>
            </a:endParaRPr>
          </a:p>
        </p:txBody>
      </p:sp>
      <p:sp>
        <p:nvSpPr>
          <p:cNvPr id="13" name="Овал 41"/>
          <p:cNvSpPr/>
          <p:nvPr/>
        </p:nvSpPr>
        <p:spPr>
          <a:xfrm>
            <a:off x="3131838" y="1268757"/>
            <a:ext cx="3096341" cy="1368152"/>
          </a:xfrm>
          <a:custGeom>
            <a:avLst/>
            <a:gdLst>
              <a:gd name="f0" fmla="val 10800000"/>
              <a:gd name="f1" fmla="val 5400000"/>
              <a:gd name="f2" fmla="val 162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+- 2700000 f1 0"/>
              <a:gd name="f15" fmla="*/ f9 f0 1"/>
              <a:gd name="f16" fmla="*/ f10 f0 1"/>
              <a:gd name="f17" fmla="?: f11 f4 1"/>
              <a:gd name="f18" fmla="?: f12 f5 1"/>
              <a:gd name="f19" fmla="?: f13 f6 1"/>
              <a:gd name="f20" fmla="+- f14 0 f1"/>
              <a:gd name="f21" fmla="*/ f15 1 f3"/>
              <a:gd name="f22" fmla="*/ f16 1 f3"/>
              <a:gd name="f23" fmla="*/ f17 1 21600"/>
              <a:gd name="f24" fmla="*/ f18 1 21600"/>
              <a:gd name="f25" fmla="*/ 21600 f17 1"/>
              <a:gd name="f26" fmla="*/ 21600 f18 1"/>
              <a:gd name="f27" fmla="+- f20 f1 0"/>
              <a:gd name="f28" fmla="+- f21 0 f1"/>
              <a:gd name="f29" fmla="+- f22 0 f1"/>
              <a:gd name="f30" fmla="min f24 f23"/>
              <a:gd name="f31" fmla="*/ f25 1 f19"/>
              <a:gd name="f32" fmla="*/ f26 1 f19"/>
              <a:gd name="f33" fmla="*/ f27 f8 1"/>
              <a:gd name="f34" fmla="val f31"/>
              <a:gd name="f35" fmla="val f32"/>
              <a:gd name="f36" fmla="*/ f33 1 f0"/>
              <a:gd name="f37" fmla="*/ f7 f30 1"/>
              <a:gd name="f38" fmla="+- f35 0 f7"/>
              <a:gd name="f39" fmla="+- f34 0 f7"/>
              <a:gd name="f40" fmla="+- 0 0 f36"/>
              <a:gd name="f41" fmla="*/ f38 1 2"/>
              <a:gd name="f42" fmla="*/ f39 1 2"/>
              <a:gd name="f43" fmla="+- 0 0 f40"/>
              <a:gd name="f44" fmla="+- f7 f41 0"/>
              <a:gd name="f45" fmla="+- f7 f42 0"/>
              <a:gd name="f46" fmla="*/ f43 f0 1"/>
              <a:gd name="f47" fmla="*/ f42 f30 1"/>
              <a:gd name="f48" fmla="*/ f41 f30 1"/>
              <a:gd name="f49" fmla="*/ f46 1 f8"/>
              <a:gd name="f50" fmla="*/ f44 f30 1"/>
              <a:gd name="f51" fmla="+- f49 0 f1"/>
              <a:gd name="f52" fmla="cos 1 f51"/>
              <a:gd name="f53" fmla="sin 1 f51"/>
              <a:gd name="f54" fmla="+- 0 0 f52"/>
              <a:gd name="f55" fmla="+- 0 0 f53"/>
              <a:gd name="f56" fmla="+- 0 0 f54"/>
              <a:gd name="f57" fmla="+- 0 0 f55"/>
              <a:gd name="f58" fmla="val f56"/>
              <a:gd name="f59" fmla="val f57"/>
              <a:gd name="f60" fmla="*/ f58 f42 1"/>
              <a:gd name="f61" fmla="*/ f59 f41 1"/>
              <a:gd name="f62" fmla="+- f45 0 f60"/>
              <a:gd name="f63" fmla="+- f45 f60 0"/>
              <a:gd name="f64" fmla="+- f44 0 f61"/>
              <a:gd name="f65" fmla="+- f44 f61 0"/>
              <a:gd name="f66" fmla="*/ f62 f30 1"/>
              <a:gd name="f67" fmla="*/ f64 f30 1"/>
              <a:gd name="f68" fmla="*/ f63 f30 1"/>
              <a:gd name="f69" fmla="*/ f65 f3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8">
                <a:pos x="f66" y="f67"/>
              </a:cxn>
              <a:cxn ang="f29">
                <a:pos x="f66" y="f69"/>
              </a:cxn>
              <a:cxn ang="f29">
                <a:pos x="f68" y="f69"/>
              </a:cxn>
              <a:cxn ang="f28">
                <a:pos x="f68" y="f67"/>
              </a:cxn>
            </a:cxnLst>
            <a:rect l="f66" t="f67" r="f68" b="f69"/>
            <a:pathLst>
              <a:path>
                <a:moveTo>
                  <a:pt x="f37" y="f50"/>
                </a:moveTo>
                <a:arcTo wR="f47" hR="f48" stAng="f0" swAng="f1"/>
                <a:arcTo wR="f47" hR="f48" stAng="f2" swAng="f1"/>
                <a:arcTo wR="f47" hR="f48" stAng="f7" swAng="f1"/>
                <a:arcTo wR="f47" hR="f48" stAng="f1" swAng="f1"/>
                <a:close/>
              </a:path>
            </a:pathLst>
          </a:custGeom>
          <a:solidFill>
            <a:srgbClr val="3891A7"/>
          </a:solidFill>
          <a:ln w="25402">
            <a:solidFill>
              <a:srgbClr val="26697A"/>
            </a:solidFill>
            <a:prstDash val="solid"/>
          </a:ln>
        </p:spPr>
        <p:txBody>
          <a:bodyPr vert="horz" wrap="square" lIns="91440" tIns="45720" rIns="91440" bIns="45720" anchor="ctr" anchorCtr="1" compatLnSpc="1"/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1800" b="1" i="0" u="none" strike="noStrike" kern="0" cap="none" spc="-1" baseline="0">
                <a:solidFill>
                  <a:srgbClr val="000000"/>
                </a:solidFill>
                <a:uFillTx/>
                <a:latin typeface="Times New Roman"/>
                <a:ea typeface="Times New Roman"/>
                <a:cs typeface="DejaVu Sans"/>
              </a:rPr>
              <a:t>Физическое развитие</a:t>
            </a:r>
            <a:endParaRPr lang="en-US" sz="1800" b="0" i="0" u="none" strike="noStrike" kern="0" cap="none" spc="-1" baseline="0">
              <a:solidFill>
                <a:srgbClr val="000000"/>
              </a:solidFill>
              <a:uFillTx/>
              <a:latin typeface="Arial"/>
              <a:ea typeface="DejaVu Sans"/>
              <a:cs typeface="DejaVu Sans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Shape 1"/>
          <p:cNvSpPr txBox="1"/>
          <p:nvPr/>
        </p:nvSpPr>
        <p:spPr>
          <a:xfrm>
            <a:off x="457200" y="27432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vert="horz" wrap="square" lIns="90004" tIns="46798" rIns="90004" bIns="46798" anchor="ctr" anchorCtr="1" compatLnSpc="1"/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4400" b="0" i="0" u="none" strike="noStrike" kern="1200" cap="none" spc="-1" baseline="0">
              <a:solidFill>
                <a:srgbClr val="000000"/>
              </a:solidFill>
              <a:uFillTx/>
              <a:latin typeface="Arial"/>
              <a:ea typeface="DejaVu Sans"/>
              <a:cs typeface="DejaVu Sans"/>
            </a:endParaRPr>
          </a:p>
        </p:txBody>
      </p:sp>
      <p:sp>
        <p:nvSpPr>
          <p:cNvPr id="3" name="TextShape 2"/>
          <p:cNvSpPr/>
          <p:nvPr/>
        </p:nvSpPr>
        <p:spPr>
          <a:xfrm>
            <a:off x="457200" y="1600200"/>
            <a:ext cx="8229600" cy="4525923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0" tIns="0" rIns="0" bIns="0" anchor="t" anchorCtr="0" compatLnSpc="1"/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1800" b="0" i="0" u="none" strike="noStrike" kern="1200" cap="none" spc="0" baseline="0">
              <a:solidFill>
                <a:srgbClr val="000000"/>
              </a:solidFill>
              <a:uFillTx/>
              <a:latin typeface="Constantia"/>
            </a:endParaRPr>
          </a:p>
        </p:txBody>
      </p:sp>
      <p:sp>
        <p:nvSpPr>
          <p:cNvPr id="4" name="CustomShape 3"/>
          <p:cNvSpPr/>
          <p:nvPr/>
        </p:nvSpPr>
        <p:spPr>
          <a:xfrm>
            <a:off x="2209684" y="304915"/>
            <a:ext cx="5410440" cy="520202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0004" tIns="46798" rIns="90004" bIns="46798" anchor="t" anchorCtr="0" compatLnSpc="1"/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1400" b="1" i="0" u="none" strike="noStrike" kern="1200" cap="none" spc="-1" baseline="0">
                <a:solidFill>
                  <a:srgbClr val="000000"/>
                </a:solidFill>
                <a:uFillTx/>
                <a:latin typeface="Times New Roman"/>
                <a:ea typeface="Times New Roman"/>
                <a:cs typeface="DejaVu Sans"/>
              </a:rPr>
              <a:t>ОБРАЗОВАТЕЛЬНАЯ ОБЛАСТЬ «ФИЗИЧЕСКОЕ РАЗВИТИЕ»:</a:t>
            </a:r>
            <a:endParaRPr lang="en-US" sz="1400" b="0" i="0" u="none" strike="noStrike" kern="1200" cap="none" spc="-1" baseline="0">
              <a:solidFill>
                <a:srgbClr val="000000"/>
              </a:solidFill>
              <a:uFillTx/>
              <a:latin typeface="Arial"/>
              <a:ea typeface="DejaVu Sans"/>
              <a:cs typeface="DejaVu Sans"/>
            </a:endParaRPr>
          </a:p>
        </p:txBody>
      </p:sp>
      <p:sp>
        <p:nvSpPr>
          <p:cNvPr id="5" name="CustomShape 4"/>
          <p:cNvSpPr/>
          <p:nvPr/>
        </p:nvSpPr>
        <p:spPr>
          <a:xfrm>
            <a:off x="1219315" y="914400"/>
            <a:ext cx="7238884" cy="5569555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0004" tIns="46798" rIns="90004" bIns="46798" anchor="t" anchorCtr="0" compatLnSpc="1"/>
          <a:lstStyle/>
          <a:p>
            <a:pPr marL="0" marR="0" lvl="0" indent="0" algn="just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1200" b="1" i="0" u="none" strike="noStrike" kern="1200" cap="none" spc="-1" baseline="0">
                <a:solidFill>
                  <a:srgbClr val="000000"/>
                </a:solidFill>
                <a:uFillTx/>
                <a:latin typeface="Times New Roman"/>
                <a:ea typeface="Times New Roman"/>
                <a:cs typeface="DejaVu Sans"/>
              </a:rPr>
              <a:t>Основная цель:</a:t>
            </a:r>
            <a:endParaRPr lang="en-US" sz="1200" b="0" i="0" u="none" strike="noStrike" kern="1200" cap="none" spc="-1" baseline="0">
              <a:solidFill>
                <a:srgbClr val="000000"/>
              </a:solidFill>
              <a:uFillTx/>
              <a:latin typeface="Arial"/>
              <a:ea typeface="DejaVu Sans"/>
              <a:cs typeface="DejaVu Sans"/>
            </a:endParaRPr>
          </a:p>
          <a:p>
            <a:pPr marL="0" marR="0" lvl="0" indent="0" algn="just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1200" b="0" i="0" u="none" strike="noStrike" kern="1200" cap="none" spc="-1" baseline="0">
                <a:solidFill>
                  <a:srgbClr val="000000"/>
                </a:solidFill>
                <a:uFillTx/>
                <a:latin typeface="Times New Roman"/>
                <a:ea typeface="Times New Roman"/>
                <a:cs typeface="DejaVu Sans"/>
              </a:rPr>
              <a:t>воспитание здорового, жизнерадостного, жизнестойкого, физически совершенного, гармонически и творчески развитого ребёнка</a:t>
            </a:r>
            <a:endParaRPr lang="en-US" sz="1200" b="0" i="0" u="none" strike="noStrike" kern="1200" cap="none" spc="-1" baseline="0">
              <a:solidFill>
                <a:srgbClr val="000000"/>
              </a:solidFill>
              <a:uFillTx/>
              <a:latin typeface="Arial"/>
              <a:ea typeface="DejaVu Sans"/>
              <a:cs typeface="DejaVu Sans"/>
            </a:endParaRPr>
          </a:p>
          <a:p>
            <a:pPr marL="0" marR="0" lvl="0" indent="0" algn="just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1200" b="1" i="0" u="none" strike="noStrike" kern="1200" cap="none" spc="-1" baseline="0">
                <a:solidFill>
                  <a:srgbClr val="000000"/>
                </a:solidFill>
                <a:uFillTx/>
                <a:latin typeface="Times New Roman"/>
                <a:ea typeface="Times New Roman"/>
                <a:cs typeface="DejaVu Sans"/>
              </a:rPr>
              <a:t>Задачи физического развития: </a:t>
            </a:r>
            <a:endParaRPr lang="en-US" sz="1200" b="0" i="0" u="none" strike="noStrike" kern="1200" cap="none" spc="-1" baseline="0">
              <a:solidFill>
                <a:srgbClr val="000000"/>
              </a:solidFill>
              <a:uFillTx/>
              <a:latin typeface="Arial"/>
              <a:ea typeface="DejaVu Sans"/>
              <a:cs typeface="DejaVu Sans"/>
            </a:endParaRPr>
          </a:p>
          <a:p>
            <a:pPr marL="0" marR="0" lvl="0" indent="0" algn="just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1200" b="1" i="1" u="none" strike="noStrike" kern="1200" cap="none" spc="-1" baseline="0">
                <a:solidFill>
                  <a:srgbClr val="000000"/>
                </a:solidFill>
                <a:uFillTx/>
                <a:latin typeface="Times New Roman"/>
                <a:ea typeface="Times New Roman"/>
                <a:cs typeface="DejaVu Sans"/>
              </a:rPr>
              <a:t>Оздоровительные:</a:t>
            </a:r>
            <a:endParaRPr lang="en-US" sz="1200" b="0" i="0" u="none" strike="noStrike" kern="1200" cap="none" spc="-1" baseline="0">
              <a:solidFill>
                <a:srgbClr val="000000"/>
              </a:solidFill>
              <a:uFillTx/>
              <a:latin typeface="Arial"/>
              <a:ea typeface="DejaVu Sans"/>
              <a:cs typeface="DejaVu Sans"/>
            </a:endParaRPr>
          </a:p>
          <a:p>
            <a:pPr marL="0" marR="0" lvl="0" indent="0" algn="just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1200" b="0" i="0" u="none" strike="noStrike" kern="1200" cap="none" spc="-1" baseline="0">
                <a:solidFill>
                  <a:srgbClr val="000000"/>
                </a:solidFill>
                <a:uFillTx/>
                <a:latin typeface="Times New Roman"/>
                <a:ea typeface="Times New Roman"/>
                <a:cs typeface="DejaVu Sans"/>
              </a:rPr>
              <a:t>       формирование правильной осанки; развитие гармоничного телосложения; развитие мышц лица, туловища, ног, рук, плечевого пояса, кистей, пальцев, шеи, глаз, внутренних органов </a:t>
            </a:r>
            <a:endParaRPr lang="en-US" sz="1200" b="0" i="0" u="none" strike="noStrike" kern="1200" cap="none" spc="-1" baseline="0">
              <a:solidFill>
                <a:srgbClr val="000000"/>
              </a:solidFill>
              <a:uFillTx/>
              <a:latin typeface="Arial"/>
              <a:ea typeface="DejaVu Sans"/>
              <a:cs typeface="DejaVu Sans"/>
            </a:endParaRPr>
          </a:p>
          <a:p>
            <a:pPr marL="0" marR="0" lvl="0" indent="0" algn="just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1200" b="1" i="1" u="none" strike="noStrike" kern="1200" cap="none" spc="-1" baseline="0">
                <a:solidFill>
                  <a:srgbClr val="000000"/>
                </a:solidFill>
                <a:uFillTx/>
                <a:latin typeface="Times New Roman"/>
                <a:ea typeface="Times New Roman"/>
                <a:cs typeface="DejaVu Sans"/>
              </a:rPr>
              <a:t>Образовательные:</a:t>
            </a:r>
            <a:endParaRPr lang="en-US" sz="1200" b="0" i="0" u="none" strike="noStrike" kern="1200" cap="none" spc="-1" baseline="0">
              <a:solidFill>
                <a:srgbClr val="000000"/>
              </a:solidFill>
              <a:uFillTx/>
              <a:latin typeface="Arial"/>
              <a:ea typeface="DejaVu Sans"/>
              <a:cs typeface="DejaVu Sans"/>
            </a:endParaRPr>
          </a:p>
          <a:p>
            <a:pPr marL="0" marR="0" lvl="0" indent="0" algn="just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1200" b="0" i="0" u="none" strike="noStrike" kern="1200" cap="none" spc="-1" baseline="0">
                <a:solidFill>
                  <a:srgbClr val="000000"/>
                </a:solidFill>
                <a:uFillTx/>
                <a:latin typeface="Times New Roman"/>
                <a:ea typeface="Times New Roman"/>
                <a:cs typeface="DejaVu Sans"/>
              </a:rPr>
              <a:t>       формирование двигательных умений и навыков; развитие психофизических качеств (быстроты, силы, гибкости, выносливости, глазомера, ловкости); развитие двигательных способностей (функции равновесия, координации движений)  </a:t>
            </a:r>
            <a:endParaRPr lang="en-US" sz="1200" b="0" i="0" u="none" strike="noStrike" kern="1200" cap="none" spc="-1" baseline="0">
              <a:solidFill>
                <a:srgbClr val="000000"/>
              </a:solidFill>
              <a:uFillTx/>
              <a:latin typeface="Arial"/>
              <a:ea typeface="DejaVu Sans"/>
              <a:cs typeface="DejaVu Sans"/>
            </a:endParaRPr>
          </a:p>
          <a:p>
            <a:pPr marL="0" marR="0" lvl="0" indent="0" algn="just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1200" b="1" i="1" u="none" strike="noStrike" kern="1200" cap="none" spc="-1" baseline="0">
                <a:solidFill>
                  <a:srgbClr val="000000"/>
                </a:solidFill>
                <a:uFillTx/>
                <a:latin typeface="Times New Roman"/>
                <a:ea typeface="Times New Roman"/>
                <a:cs typeface="DejaVu Sans"/>
              </a:rPr>
              <a:t>Воспитательные:</a:t>
            </a:r>
            <a:endParaRPr lang="en-US" sz="1200" b="0" i="0" u="none" strike="noStrike" kern="1200" cap="none" spc="-1" baseline="0">
              <a:solidFill>
                <a:srgbClr val="000000"/>
              </a:solidFill>
              <a:uFillTx/>
              <a:latin typeface="Arial"/>
              <a:ea typeface="DejaVu Sans"/>
              <a:cs typeface="DejaVu Sans"/>
            </a:endParaRPr>
          </a:p>
          <a:p>
            <a:pPr marL="0" marR="0" lvl="0" indent="0" algn="just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1200" b="0" i="0" u="none" strike="noStrike" kern="1200" cap="none" spc="-1" baseline="0">
                <a:solidFill>
                  <a:srgbClr val="000000"/>
                </a:solidFill>
                <a:uFillTx/>
                <a:latin typeface="Times New Roman"/>
                <a:ea typeface="Times New Roman"/>
                <a:cs typeface="DejaVu Sans"/>
              </a:rPr>
              <a:t>      формирование потребности в ежедневных физических упражнениях; воспитание умения рационально использовать физические упражнения в самостоятельной двигательной деятельности; приобретение грации, пластичности, выразительности движений; воспитание самостоятельности, инициативности, самоорганизации, взаимопомощи</a:t>
            </a:r>
            <a:endParaRPr lang="en-US" sz="1200" b="0" i="0" u="none" strike="noStrike" kern="1200" cap="none" spc="-1" baseline="0">
              <a:solidFill>
                <a:srgbClr val="000000"/>
              </a:solidFill>
              <a:uFillTx/>
              <a:latin typeface="Arial"/>
              <a:ea typeface="DejaVu Sans"/>
              <a:cs typeface="DejaVu Sans"/>
            </a:endParaRPr>
          </a:p>
          <a:p>
            <a:pPr marL="0" marR="0" lvl="0" indent="0" algn="just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1200" b="1" i="0" u="none" strike="noStrike" kern="1200" cap="none" spc="-1" baseline="0">
                <a:solidFill>
                  <a:srgbClr val="000000"/>
                </a:solidFill>
                <a:uFillTx/>
                <a:latin typeface="Times New Roman"/>
                <a:ea typeface="Times New Roman"/>
                <a:cs typeface="DejaVu Sans"/>
              </a:rPr>
              <a:t>      Основные направления работы по физическому развитию детей в дошкольном учреждении:</a:t>
            </a:r>
            <a:endParaRPr lang="en-US" sz="1200" b="0" i="0" u="none" strike="noStrike" kern="1200" cap="none" spc="-1" baseline="0">
              <a:solidFill>
                <a:srgbClr val="000000"/>
              </a:solidFill>
              <a:uFillTx/>
              <a:latin typeface="Arial"/>
              <a:ea typeface="DejaVu Sans"/>
              <a:cs typeface="DejaVu Sans"/>
            </a:endParaRPr>
          </a:p>
          <a:p>
            <a:pPr marL="0" marR="0" lvl="0" indent="0" algn="just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1200" b="0" i="0" u="none" strike="noStrike" kern="1200" cap="none" spc="-1" baseline="0">
                <a:solidFill>
                  <a:srgbClr val="000000"/>
                </a:solidFill>
                <a:uFillTx/>
                <a:latin typeface="Times New Roman"/>
                <a:ea typeface="Times New Roman"/>
                <a:cs typeface="DejaVu Sans"/>
              </a:rPr>
              <a:t>Приобретение опыта в двигательной деятельности, связанной с выполнением упражнений, направленных на развитие физических качеств (координация, гибкость)</a:t>
            </a:r>
            <a:endParaRPr lang="en-US" sz="1200" b="0" i="0" u="none" strike="noStrike" kern="1200" cap="none" spc="-1" baseline="0">
              <a:solidFill>
                <a:srgbClr val="000000"/>
              </a:solidFill>
              <a:uFillTx/>
              <a:latin typeface="Arial"/>
              <a:ea typeface="DejaVu Sans"/>
              <a:cs typeface="DejaVu Sans"/>
            </a:endParaRPr>
          </a:p>
          <a:p>
            <a:pPr marL="0" marR="0" lvl="0" indent="0" algn="just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1200" b="0" i="0" u="none" strike="noStrike" kern="1200" cap="none" spc="-1" baseline="0">
                <a:solidFill>
                  <a:srgbClr val="000000"/>
                </a:solidFill>
                <a:uFillTx/>
                <a:latin typeface="Times New Roman"/>
                <a:ea typeface="Times New Roman"/>
                <a:cs typeface="DejaVu Sans"/>
              </a:rPr>
              <a:t>Приобретение опыта в двигательной деятельности, способствующей правильному формированию опорно-двигательной системы организма, развитию равновесия, координации движения</a:t>
            </a:r>
            <a:endParaRPr lang="en-US" sz="1200" b="0" i="0" u="none" strike="noStrike" kern="1200" cap="none" spc="-1" baseline="0">
              <a:solidFill>
                <a:srgbClr val="000000"/>
              </a:solidFill>
              <a:uFillTx/>
              <a:latin typeface="Arial"/>
              <a:ea typeface="DejaVu Sans"/>
              <a:cs typeface="DejaVu Sans"/>
            </a:endParaRPr>
          </a:p>
          <a:p>
            <a:pPr marL="0" marR="0" lvl="0" indent="0" algn="just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1200" b="0" i="0" u="none" strike="noStrike" kern="1200" cap="none" spc="-1" baseline="0">
                <a:solidFill>
                  <a:srgbClr val="000000"/>
                </a:solidFill>
                <a:uFillTx/>
                <a:latin typeface="Times New Roman"/>
                <a:ea typeface="Times New Roman"/>
                <a:cs typeface="DejaVu Sans"/>
              </a:rPr>
              <a:t>Приобретение опыта в двигательной активности, способствующей развитию крупной и мелкой моторики обеих рук</a:t>
            </a:r>
            <a:endParaRPr lang="en-US" sz="1200" b="0" i="0" u="none" strike="noStrike" kern="1200" cap="none" spc="-1" baseline="0">
              <a:solidFill>
                <a:srgbClr val="000000"/>
              </a:solidFill>
              <a:uFillTx/>
              <a:latin typeface="Arial"/>
              <a:ea typeface="DejaVu Sans"/>
              <a:cs typeface="DejaVu Sans"/>
            </a:endParaRPr>
          </a:p>
          <a:p>
            <a:pPr marL="0" marR="0" lvl="0" indent="0" algn="just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1200" b="0" i="0" u="none" strike="noStrike" kern="1200" cap="none" spc="-1" baseline="0">
                <a:solidFill>
                  <a:srgbClr val="000000"/>
                </a:solidFill>
                <a:uFillTx/>
                <a:latin typeface="Times New Roman"/>
                <a:ea typeface="Times New Roman"/>
                <a:cs typeface="DejaVu Sans"/>
              </a:rPr>
              <a:t>Приобретение опыта в двигательной деятельности, связанной с правильным, не наносящим ущерб организму выполнением основных движений (ходьба, бег, мягкие прыжки, повороты в стороны)</a:t>
            </a:r>
            <a:endParaRPr lang="en-US" sz="1200" b="0" i="0" u="none" strike="noStrike" kern="1200" cap="none" spc="-1" baseline="0">
              <a:solidFill>
                <a:srgbClr val="000000"/>
              </a:solidFill>
              <a:uFillTx/>
              <a:latin typeface="Arial"/>
              <a:ea typeface="DejaVu Sans"/>
              <a:cs typeface="DejaVu Sans"/>
            </a:endParaRPr>
          </a:p>
          <a:p>
            <a:pPr marL="0" marR="0" lvl="0" indent="0" algn="just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1200" b="0" i="0" u="none" strike="noStrike" kern="1200" cap="none" spc="-1" baseline="0">
                <a:solidFill>
                  <a:srgbClr val="000000"/>
                </a:solidFill>
                <a:uFillTx/>
                <a:latin typeface="Times New Roman"/>
                <a:ea typeface="Times New Roman"/>
                <a:cs typeface="DejaVu Sans"/>
              </a:rPr>
              <a:t>Формирование начальных представлений о некоторых видах спорта; овладение подвижными играми с правилами</a:t>
            </a:r>
            <a:endParaRPr lang="en-US" sz="1200" b="0" i="0" u="none" strike="noStrike" kern="1200" cap="none" spc="-1" baseline="0">
              <a:solidFill>
                <a:srgbClr val="000000"/>
              </a:solidFill>
              <a:uFillTx/>
              <a:latin typeface="Arial"/>
              <a:ea typeface="DejaVu Sans"/>
              <a:cs typeface="DejaVu Sans"/>
            </a:endParaRPr>
          </a:p>
          <a:p>
            <a:pPr marL="0" marR="0" lvl="0" indent="0" algn="just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1200" b="0" i="0" u="none" strike="noStrike" kern="1200" cap="none" spc="-1" baseline="0">
                <a:solidFill>
                  <a:srgbClr val="000000"/>
                </a:solidFill>
                <a:uFillTx/>
                <a:latin typeface="Times New Roman"/>
                <a:ea typeface="Times New Roman"/>
                <a:cs typeface="DejaVu Sans"/>
              </a:rPr>
              <a:t>Становление целенаправленности и саморегуляции в двигательной сфере</a:t>
            </a:r>
            <a:endParaRPr lang="en-US" sz="1200" b="0" i="0" u="none" strike="noStrike" kern="1200" cap="none" spc="-1" baseline="0">
              <a:solidFill>
                <a:srgbClr val="000000"/>
              </a:solidFill>
              <a:uFillTx/>
              <a:latin typeface="Arial"/>
              <a:ea typeface="DejaVu Sans"/>
              <a:cs typeface="DejaVu Sans"/>
            </a:endParaRPr>
          </a:p>
          <a:p>
            <a:pPr marL="0" marR="0" lvl="0" indent="0" algn="just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1200" b="0" i="0" u="none" strike="noStrike" kern="1200" cap="none" spc="-1" baseline="0">
                <a:solidFill>
                  <a:srgbClr val="000000"/>
                </a:solidFill>
                <a:uFillTx/>
                <a:latin typeface="Times New Roman"/>
                <a:ea typeface="Times New Roman"/>
                <a:cs typeface="DejaVu Sans"/>
              </a:rPr>
              <a:t>Становление ценностей здорового образа жизни; овладение его элементарными нормами и правилами </a:t>
            </a:r>
            <a:endParaRPr lang="en-US" sz="1200" b="0" i="0" u="none" strike="noStrike" kern="1200" cap="none" spc="-1" baseline="0">
              <a:solidFill>
                <a:srgbClr val="000000"/>
              </a:solidFill>
              <a:uFillTx/>
              <a:latin typeface="Arial"/>
              <a:ea typeface="DejaVu Sans"/>
              <a:cs typeface="DejaVu Sans"/>
            </a:endParaRPr>
          </a:p>
          <a:p>
            <a:pPr marL="0" marR="0" lvl="0" indent="0" algn="just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1200" b="0" i="0" u="none" strike="noStrike" kern="1200" cap="none" spc="-1" baseline="0">
                <a:solidFill>
                  <a:srgbClr val="000000"/>
                </a:solidFill>
                <a:uFillTx/>
                <a:latin typeface="Times New Roman"/>
                <a:ea typeface="Times New Roman"/>
                <a:cs typeface="DejaVu Sans"/>
              </a:rPr>
              <a:t>       (в питании, двигательном режиме, закаливании, при формировании полезных привычек и др.)</a:t>
            </a:r>
            <a:endParaRPr lang="en-US" sz="1200" b="0" i="0" u="none" strike="noStrike" kern="1200" cap="none" spc="-1" baseline="0">
              <a:solidFill>
                <a:srgbClr val="000000"/>
              </a:solidFill>
              <a:uFillTx/>
              <a:latin typeface="Arial"/>
              <a:ea typeface="DejaVu Sans"/>
              <a:cs typeface="DejaVu Sans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Shape 1"/>
          <p:cNvSpPr txBox="1"/>
          <p:nvPr/>
        </p:nvSpPr>
        <p:spPr>
          <a:xfrm>
            <a:off x="457200" y="27432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vert="horz" wrap="square" lIns="90004" tIns="46798" rIns="90004" bIns="46798" anchor="ctr" anchorCtr="1" compatLnSpc="1"/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4400" b="0" i="0" u="none" strike="noStrike" kern="1200" cap="none" spc="-1" baseline="0">
              <a:solidFill>
                <a:srgbClr val="000000"/>
              </a:solidFill>
              <a:uFillTx/>
              <a:latin typeface="Arial"/>
              <a:ea typeface="DejaVu Sans"/>
              <a:cs typeface="DejaVu Sans"/>
            </a:endParaRPr>
          </a:p>
        </p:txBody>
      </p:sp>
      <p:sp>
        <p:nvSpPr>
          <p:cNvPr id="3" name="CustomShape 2"/>
          <p:cNvSpPr/>
          <p:nvPr/>
        </p:nvSpPr>
        <p:spPr>
          <a:xfrm>
            <a:off x="1371600" y="228600"/>
            <a:ext cx="6781684" cy="642603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0004" tIns="46798" rIns="90004" bIns="46798" anchor="t" anchorCtr="0" compatLnSpc="1"/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1800" b="1" i="0" u="none" strike="noStrike" kern="1200" cap="none" spc="-1" baseline="0">
                <a:solidFill>
                  <a:srgbClr val="000000"/>
                </a:solidFill>
                <a:uFillTx/>
                <a:latin typeface="Times New Roman"/>
                <a:ea typeface="Times New Roman"/>
                <a:cs typeface="DejaVu Sans"/>
              </a:rPr>
              <a:t>ОБРАЗОВАТЕЛЬНАЯ ОБЛАСТЬ </a:t>
            </a:r>
            <a:r>
              <a:rPr lang="ru-RU" sz="18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  <a:ea typeface="DejaVu Sans"/>
                <a:cs typeface="DejaVu Sans"/>
              </a:rPr>
              <a:t/>
            </a:r>
            <a:br>
              <a:rPr lang="ru-RU" sz="18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  <a:ea typeface="DejaVu Sans"/>
                <a:cs typeface="DejaVu Sans"/>
              </a:rPr>
            </a:br>
            <a:r>
              <a:rPr lang="ru-RU" sz="1800" b="1" i="0" u="none" strike="noStrike" kern="1200" cap="none" spc="-1" baseline="0">
                <a:solidFill>
                  <a:srgbClr val="000000"/>
                </a:solidFill>
                <a:uFillTx/>
                <a:latin typeface="Times New Roman"/>
                <a:ea typeface="Times New Roman"/>
                <a:cs typeface="DejaVu Sans"/>
              </a:rPr>
              <a:t>«СОЦИАЛЬНО-КОММУНИКАТИВНОЕ РАЗВИТИЕ»:</a:t>
            </a:r>
            <a:endParaRPr lang="ru-RU" sz="1800" b="0" i="0" u="none" strike="noStrike" kern="1200" cap="none" spc="-1" baseline="0">
              <a:solidFill>
                <a:srgbClr val="000000"/>
              </a:solidFill>
              <a:uFillTx/>
              <a:latin typeface="Arial"/>
              <a:ea typeface="DejaVu Sans"/>
              <a:cs typeface="DejaVu Sans"/>
            </a:endParaRPr>
          </a:p>
        </p:txBody>
      </p:sp>
      <p:sp>
        <p:nvSpPr>
          <p:cNvPr id="4" name="CustomShape 3"/>
          <p:cNvSpPr/>
          <p:nvPr/>
        </p:nvSpPr>
        <p:spPr>
          <a:xfrm>
            <a:off x="1066684" y="838084"/>
            <a:ext cx="7162915" cy="3561844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0004" tIns="46798" rIns="90004" bIns="46798" anchor="t" anchorCtr="0" compatLnSpc="1"/>
          <a:lstStyle/>
          <a:p>
            <a:pPr marL="0" marR="0" lvl="0" indent="0" algn="just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1200" b="1" i="0" u="none" strike="noStrike" kern="1200" cap="none" spc="-1" baseline="0">
                <a:solidFill>
                  <a:srgbClr val="000000"/>
                </a:solidFill>
                <a:uFillTx/>
                <a:latin typeface="Times New Roman"/>
                <a:ea typeface="Times New Roman"/>
                <a:cs typeface="DejaVu Sans"/>
              </a:rPr>
              <a:t>Основная цель:</a:t>
            </a:r>
            <a:endParaRPr lang="en-US" sz="1200" b="0" i="0" u="none" strike="noStrike" kern="1200" cap="none" spc="-1" baseline="0">
              <a:solidFill>
                <a:srgbClr val="000000"/>
              </a:solidFill>
              <a:uFillTx/>
              <a:latin typeface="Arial"/>
              <a:ea typeface="DejaVu Sans"/>
              <a:cs typeface="DejaVu Sans"/>
            </a:endParaRPr>
          </a:p>
          <a:p>
            <a:pPr marL="0" marR="0" lvl="0" indent="0" algn="just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1200" b="0" i="0" u="none" strike="noStrike" kern="1200" cap="none" spc="-1" baseline="0">
                <a:solidFill>
                  <a:srgbClr val="000000"/>
                </a:solidFill>
                <a:uFillTx/>
                <a:latin typeface="Times New Roman"/>
                <a:ea typeface="Times New Roman"/>
                <a:cs typeface="DejaVu Sans"/>
              </a:rPr>
              <a:t>позитивная социализация детей дошкольного возраста; приобщение детей к социокультурным нормам, традициям семьи, общества и государства; формирование основ безопасности.</a:t>
            </a:r>
            <a:endParaRPr lang="en-US" sz="1200" b="0" i="0" u="none" strike="noStrike" kern="1200" cap="none" spc="-1" baseline="0">
              <a:solidFill>
                <a:srgbClr val="000000"/>
              </a:solidFill>
              <a:uFillTx/>
              <a:latin typeface="Arial"/>
              <a:ea typeface="DejaVu Sans"/>
              <a:cs typeface="DejaVu Sans"/>
            </a:endParaRPr>
          </a:p>
          <a:p>
            <a:pPr marL="0" marR="0" lvl="0" indent="0" algn="just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1200" b="1" i="0" u="none" strike="noStrike" kern="1200" cap="none" spc="-1" baseline="0">
                <a:solidFill>
                  <a:srgbClr val="000000"/>
                </a:solidFill>
                <a:uFillTx/>
                <a:latin typeface="Times New Roman"/>
                <a:ea typeface="Times New Roman"/>
                <a:cs typeface="DejaVu Sans"/>
              </a:rPr>
              <a:t>Задачи социально-коммуникативного развития по ФГОС ДО:</a:t>
            </a:r>
            <a:endParaRPr lang="en-US" sz="1200" b="0" i="0" u="none" strike="noStrike" kern="1200" cap="none" spc="-1" baseline="0">
              <a:solidFill>
                <a:srgbClr val="000000"/>
              </a:solidFill>
              <a:uFillTx/>
              <a:latin typeface="Arial"/>
              <a:ea typeface="DejaVu Sans"/>
              <a:cs typeface="DejaVu Sans"/>
            </a:endParaRPr>
          </a:p>
          <a:p>
            <a:pPr marL="0" marR="0" lvl="0" indent="0" algn="just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1200" b="0" i="0" u="none" strike="noStrike" kern="1200" cap="none" spc="-1" baseline="0">
                <a:solidFill>
                  <a:srgbClr val="000000"/>
                </a:solidFill>
                <a:uFillTx/>
                <a:latin typeface="Times New Roman"/>
                <a:ea typeface="Times New Roman"/>
                <a:cs typeface="DejaVu Sans"/>
              </a:rPr>
              <a:t>Усвоение норм и ценностей, принятых в обществе, включая моральные и нравственные ценности</a:t>
            </a:r>
            <a:endParaRPr lang="en-US" sz="1200" b="0" i="0" u="none" strike="noStrike" kern="1200" cap="none" spc="-1" baseline="0">
              <a:solidFill>
                <a:srgbClr val="000000"/>
              </a:solidFill>
              <a:uFillTx/>
              <a:latin typeface="Arial"/>
              <a:ea typeface="DejaVu Sans"/>
              <a:cs typeface="DejaVu Sans"/>
            </a:endParaRPr>
          </a:p>
          <a:p>
            <a:pPr marL="0" marR="0" lvl="0" indent="0" algn="just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1200" b="0" i="0" u="none" strike="noStrike" kern="1200" cap="none" spc="-1" baseline="0">
                <a:solidFill>
                  <a:srgbClr val="000000"/>
                </a:solidFill>
                <a:uFillTx/>
                <a:latin typeface="Times New Roman"/>
                <a:ea typeface="Times New Roman"/>
                <a:cs typeface="DejaVu Sans"/>
              </a:rPr>
              <a:t>Развитие общения и взаимодействия ребёнка со взрослыми и сверстниками</a:t>
            </a:r>
            <a:endParaRPr lang="en-US" sz="1200" b="0" i="0" u="none" strike="noStrike" kern="1200" cap="none" spc="-1" baseline="0">
              <a:solidFill>
                <a:srgbClr val="000000"/>
              </a:solidFill>
              <a:uFillTx/>
              <a:latin typeface="Arial"/>
              <a:ea typeface="DejaVu Sans"/>
              <a:cs typeface="DejaVu Sans"/>
            </a:endParaRPr>
          </a:p>
          <a:p>
            <a:pPr marL="0" marR="0" lvl="0" indent="0" algn="just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1200" b="0" i="0" u="none" strike="noStrike" kern="1200" cap="none" spc="-1" baseline="0">
                <a:solidFill>
                  <a:srgbClr val="000000"/>
                </a:solidFill>
                <a:uFillTx/>
                <a:latin typeface="Times New Roman"/>
                <a:ea typeface="Times New Roman"/>
                <a:cs typeface="DejaVu Sans"/>
              </a:rPr>
              <a:t>Становление самостоятельности, целенаправленности и саморегуляции собственных действий</a:t>
            </a:r>
            <a:endParaRPr lang="en-US" sz="1200" b="0" i="0" u="none" strike="noStrike" kern="1200" cap="none" spc="-1" baseline="0">
              <a:solidFill>
                <a:srgbClr val="000000"/>
              </a:solidFill>
              <a:uFillTx/>
              <a:latin typeface="Arial"/>
              <a:ea typeface="DejaVu Sans"/>
              <a:cs typeface="DejaVu Sans"/>
            </a:endParaRPr>
          </a:p>
          <a:p>
            <a:pPr marL="0" marR="0" lvl="0" indent="0" algn="just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1200" b="0" i="0" u="none" strike="noStrike" kern="1200" cap="none" spc="-1" baseline="0">
                <a:solidFill>
                  <a:srgbClr val="000000"/>
                </a:solidFill>
                <a:uFillTx/>
                <a:latin typeface="Times New Roman"/>
                <a:ea typeface="Times New Roman"/>
                <a:cs typeface="DejaVu Sans"/>
              </a:rPr>
              <a:t>Развитие социального и эмоционального интеллекта, эмоциональной отзывчивости, сопереживания; формирование готовности к совместной деятельности со сверстниками</a:t>
            </a:r>
            <a:endParaRPr lang="en-US" sz="1200" b="0" i="0" u="none" strike="noStrike" kern="1200" cap="none" spc="-1" baseline="0">
              <a:solidFill>
                <a:srgbClr val="000000"/>
              </a:solidFill>
              <a:uFillTx/>
              <a:latin typeface="Arial"/>
              <a:ea typeface="DejaVu Sans"/>
              <a:cs typeface="DejaVu Sans"/>
            </a:endParaRPr>
          </a:p>
          <a:p>
            <a:pPr marL="0" marR="0" lvl="0" indent="0" algn="just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1200" b="0" i="0" u="none" strike="noStrike" kern="1200" cap="none" spc="-1" baseline="0">
                <a:solidFill>
                  <a:srgbClr val="000000"/>
                </a:solidFill>
                <a:uFillTx/>
                <a:latin typeface="Times New Roman"/>
                <a:ea typeface="Times New Roman"/>
                <a:cs typeface="DejaVu Sans"/>
              </a:rPr>
              <a:t>Формирование уважительного отношения и чувства принадлежности к своей семье и к сообществу детей и взрослых в организации</a:t>
            </a:r>
            <a:endParaRPr lang="en-US" sz="1200" b="0" i="0" u="none" strike="noStrike" kern="1200" cap="none" spc="-1" baseline="0">
              <a:solidFill>
                <a:srgbClr val="000000"/>
              </a:solidFill>
              <a:uFillTx/>
              <a:latin typeface="Arial"/>
              <a:ea typeface="DejaVu Sans"/>
              <a:cs typeface="DejaVu Sans"/>
            </a:endParaRPr>
          </a:p>
          <a:p>
            <a:pPr marL="0" marR="0" lvl="0" indent="0" algn="just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1200" b="0" i="0" u="none" strike="noStrike" kern="1200" cap="none" spc="-1" baseline="0">
                <a:solidFill>
                  <a:srgbClr val="000000"/>
                </a:solidFill>
                <a:uFillTx/>
                <a:latin typeface="Times New Roman"/>
                <a:ea typeface="Times New Roman"/>
                <a:cs typeface="DejaVu Sans"/>
              </a:rPr>
              <a:t>Формирование позитивных установок к различным видам труда и творчества</a:t>
            </a:r>
            <a:endParaRPr lang="en-US" sz="1200" b="0" i="0" u="none" strike="noStrike" kern="1200" cap="none" spc="-1" baseline="0">
              <a:solidFill>
                <a:srgbClr val="000000"/>
              </a:solidFill>
              <a:uFillTx/>
              <a:latin typeface="Arial"/>
              <a:ea typeface="DejaVu Sans"/>
              <a:cs typeface="DejaVu Sans"/>
            </a:endParaRPr>
          </a:p>
          <a:p>
            <a:pPr marL="0" marR="0" lvl="0" indent="0" algn="just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1200" b="0" i="0" u="none" strike="noStrike" kern="1200" cap="none" spc="-1" baseline="0">
                <a:solidFill>
                  <a:srgbClr val="000000"/>
                </a:solidFill>
                <a:uFillTx/>
                <a:latin typeface="Times New Roman"/>
                <a:ea typeface="Times New Roman"/>
                <a:cs typeface="DejaVu Sans"/>
              </a:rPr>
              <a:t>Формирование основ безопасного поведения в быту, в социуме, природе</a:t>
            </a:r>
            <a:endParaRPr lang="en-US" sz="1200" b="0" i="0" u="none" strike="noStrike" kern="1200" cap="none" spc="-1" baseline="0">
              <a:solidFill>
                <a:srgbClr val="000000"/>
              </a:solidFill>
              <a:uFillTx/>
              <a:latin typeface="Arial"/>
              <a:ea typeface="DejaVu Sans"/>
              <a:cs typeface="DejaVu Sans"/>
            </a:endParaRPr>
          </a:p>
          <a:p>
            <a:pPr marL="0" marR="0" lvl="0" indent="0" algn="just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1200" b="1" i="0" u="none" strike="noStrike" kern="1200" cap="none" spc="-1" baseline="0">
                <a:solidFill>
                  <a:srgbClr val="000000"/>
                </a:solidFill>
                <a:uFillTx/>
                <a:latin typeface="Times New Roman"/>
                <a:ea typeface="Times New Roman"/>
                <a:cs typeface="DejaVu Sans"/>
              </a:rPr>
              <a:t>Основные направления работы по социально-коммуникативному развитию детей в дошкольном учреждении:</a:t>
            </a:r>
            <a:endParaRPr lang="en-US" sz="1200" b="0" i="0" u="none" strike="noStrike" kern="1200" cap="none" spc="-1" baseline="0">
              <a:solidFill>
                <a:srgbClr val="000000"/>
              </a:solidFill>
              <a:uFillTx/>
              <a:latin typeface="Arial"/>
              <a:ea typeface="DejaVu Sans"/>
              <a:cs typeface="DejaVu Sans"/>
            </a:endParaRPr>
          </a:p>
          <a:p>
            <a:pPr marL="0" marR="0" lvl="0" indent="0" algn="just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1200" b="0" i="1" u="none" strike="noStrike" kern="1200" cap="none" spc="-1" baseline="0">
                <a:solidFill>
                  <a:srgbClr val="000000"/>
                </a:solidFill>
                <a:uFillTx/>
                <a:latin typeface="Times New Roman"/>
                <a:ea typeface="Times New Roman"/>
                <a:cs typeface="DejaVu Sans"/>
              </a:rPr>
              <a:t>Социализация, развитие общения, нравственное воспитание</a:t>
            </a:r>
            <a:endParaRPr lang="en-US" sz="1200" b="0" i="0" u="none" strike="noStrike" kern="1200" cap="none" spc="-1" baseline="0">
              <a:solidFill>
                <a:srgbClr val="000000"/>
              </a:solidFill>
              <a:uFillTx/>
              <a:latin typeface="Arial"/>
              <a:ea typeface="DejaVu Sans"/>
              <a:cs typeface="DejaVu Sans"/>
            </a:endParaRPr>
          </a:p>
          <a:p>
            <a:pPr marL="0" marR="0" lvl="0" indent="0" algn="just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1200" b="0" i="1" u="none" strike="noStrike" kern="1200" cap="none" spc="-1" baseline="0">
                <a:solidFill>
                  <a:srgbClr val="000000"/>
                </a:solidFill>
                <a:uFillTx/>
                <a:latin typeface="Times New Roman"/>
                <a:ea typeface="Times New Roman"/>
                <a:cs typeface="DejaVu Sans"/>
              </a:rPr>
              <a:t>Ребёнок в семье и сообществе, патриотическое воспитание</a:t>
            </a:r>
            <a:endParaRPr lang="en-US" sz="1200" b="0" i="0" u="none" strike="noStrike" kern="1200" cap="none" spc="-1" baseline="0">
              <a:solidFill>
                <a:srgbClr val="000000"/>
              </a:solidFill>
              <a:uFillTx/>
              <a:latin typeface="Arial"/>
              <a:ea typeface="DejaVu Sans"/>
              <a:cs typeface="DejaVu Sans"/>
            </a:endParaRPr>
          </a:p>
          <a:p>
            <a:pPr marL="0" marR="0" lvl="0" indent="0" algn="just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1200" b="0" i="1" u="none" strike="noStrike" kern="1200" cap="none" spc="-1" baseline="0">
                <a:solidFill>
                  <a:srgbClr val="000000"/>
                </a:solidFill>
                <a:uFillTx/>
                <a:latin typeface="Times New Roman"/>
                <a:ea typeface="Times New Roman"/>
                <a:cs typeface="DejaVu Sans"/>
              </a:rPr>
              <a:t>Самообслуживание, самостоятельность, трудовое воспитание</a:t>
            </a:r>
            <a:endParaRPr lang="en-US" sz="1200" b="0" i="0" u="none" strike="noStrike" kern="1200" cap="none" spc="-1" baseline="0">
              <a:solidFill>
                <a:srgbClr val="000000"/>
              </a:solidFill>
              <a:uFillTx/>
              <a:latin typeface="Arial"/>
              <a:ea typeface="DejaVu Sans"/>
              <a:cs typeface="DejaVu Sans"/>
            </a:endParaRPr>
          </a:p>
          <a:p>
            <a:pPr marL="0" marR="0" lvl="0" indent="0" algn="just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1200" b="0" i="1" u="none" strike="noStrike" kern="1200" cap="none" spc="-1" baseline="0">
                <a:solidFill>
                  <a:srgbClr val="000000"/>
                </a:solidFill>
                <a:uFillTx/>
                <a:latin typeface="Times New Roman"/>
                <a:ea typeface="Times New Roman"/>
                <a:cs typeface="DejaVu Sans"/>
              </a:rPr>
              <a:t>Формирование основ безопасности</a:t>
            </a:r>
            <a:endParaRPr lang="en-US" sz="1200" b="0" i="0" u="none" strike="noStrike" kern="1200" cap="none" spc="-1" baseline="0">
              <a:solidFill>
                <a:srgbClr val="000000"/>
              </a:solidFill>
              <a:uFillTx/>
              <a:latin typeface="Arial"/>
              <a:ea typeface="DejaVu Sans"/>
              <a:cs typeface="DejaVu Sans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Shape 1"/>
          <p:cNvSpPr txBox="1"/>
          <p:nvPr/>
        </p:nvSpPr>
        <p:spPr>
          <a:xfrm>
            <a:off x="457200" y="27432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vert="horz" wrap="square" lIns="90004" tIns="46798" rIns="90004" bIns="46798" anchor="ctr" anchorCtr="1" compatLnSpc="1"/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4400" b="0" i="0" u="none" strike="noStrike" kern="1200" cap="none" spc="-1" baseline="0">
              <a:solidFill>
                <a:srgbClr val="000000"/>
              </a:solidFill>
              <a:uFillTx/>
              <a:latin typeface="Arial"/>
              <a:ea typeface="DejaVu Sans"/>
              <a:cs typeface="DejaVu Sans"/>
            </a:endParaRPr>
          </a:p>
        </p:txBody>
      </p:sp>
      <p:sp>
        <p:nvSpPr>
          <p:cNvPr id="3" name="CustomShape 2"/>
          <p:cNvSpPr/>
          <p:nvPr/>
        </p:nvSpPr>
        <p:spPr>
          <a:xfrm>
            <a:off x="1371600" y="304915"/>
            <a:ext cx="6400800" cy="916923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0004" tIns="46798" rIns="90004" bIns="46798" anchor="t" anchorCtr="0" compatLnSpc="1"/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1800" b="1" i="0" u="none" strike="noStrike" kern="1200" cap="none" spc="-1" baseline="0">
                <a:solidFill>
                  <a:srgbClr val="000000"/>
                </a:solidFill>
                <a:uFillTx/>
                <a:latin typeface="Times New Roman"/>
                <a:ea typeface="Times New Roman"/>
                <a:cs typeface="DejaVu Sans"/>
              </a:rPr>
              <a:t>ОБРАЗОВАТЕЛЬНАЯ ОБЛАСТЬ «РЕЧЕВОЕ РАЗВИТИЕ»:</a:t>
            </a:r>
            <a:r>
              <a:rPr lang="ru-RU" sz="18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  <a:ea typeface="DejaVu Sans"/>
                <a:cs typeface="DejaVu Sans"/>
              </a:rPr>
              <a:t/>
            </a:r>
            <a:br>
              <a:rPr lang="ru-RU" sz="18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  <a:ea typeface="DejaVu Sans"/>
                <a:cs typeface="DejaVu Sans"/>
              </a:rPr>
            </a:br>
            <a:endParaRPr lang="ru-RU" sz="1800" b="0" i="0" u="none" strike="noStrike" kern="1200" cap="none" spc="-1" baseline="0">
              <a:solidFill>
                <a:srgbClr val="000000"/>
              </a:solidFill>
              <a:uFillTx/>
              <a:latin typeface="Arial"/>
              <a:ea typeface="DejaVu Sans"/>
              <a:cs typeface="DejaVu Sans"/>
            </a:endParaRPr>
          </a:p>
        </p:txBody>
      </p:sp>
      <p:sp>
        <p:nvSpPr>
          <p:cNvPr id="4" name="CustomShape 3"/>
          <p:cNvSpPr/>
          <p:nvPr/>
        </p:nvSpPr>
        <p:spPr>
          <a:xfrm>
            <a:off x="762115" y="838084"/>
            <a:ext cx="8001000" cy="3744358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0004" tIns="46798" rIns="90004" bIns="46798" anchor="t" anchorCtr="0" compatLnSpc="1"/>
          <a:lstStyle/>
          <a:p>
            <a:pPr marL="0" marR="0" lvl="0" indent="0" algn="just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1200" b="1" i="0" u="none" strike="noStrike" kern="1200" cap="none" spc="-1" baseline="0">
                <a:solidFill>
                  <a:srgbClr val="000000"/>
                </a:solidFill>
                <a:uFillTx/>
                <a:latin typeface="Times New Roman"/>
                <a:ea typeface="Times New Roman"/>
                <a:cs typeface="DejaVu Sans"/>
              </a:rPr>
              <a:t>Основная цель: </a:t>
            </a:r>
            <a:r>
              <a:rPr lang="ru-RU" sz="1200" b="0" i="0" u="none" strike="noStrike" kern="1200" cap="none" spc="-1" baseline="0">
                <a:solidFill>
                  <a:srgbClr val="000000"/>
                </a:solidFill>
                <a:uFillTx/>
                <a:latin typeface="Times New Roman"/>
                <a:ea typeface="Times New Roman"/>
                <a:cs typeface="DejaVu Sans"/>
              </a:rPr>
              <a:t>развитие свободного общения с взрослыми и детьми, овладение конструктивными способами и средствами взаимодействия с окружающими.</a:t>
            </a:r>
            <a:endParaRPr lang="en-US" sz="1200" b="0" i="0" u="none" strike="noStrike" kern="1200" cap="none" spc="-1" baseline="0">
              <a:solidFill>
                <a:srgbClr val="000000"/>
              </a:solidFill>
              <a:uFillTx/>
              <a:latin typeface="Arial"/>
              <a:ea typeface="DejaVu Sans"/>
              <a:cs typeface="DejaVu Sans"/>
            </a:endParaRPr>
          </a:p>
          <a:p>
            <a:pPr marL="0" marR="0" lvl="0" indent="0" algn="just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1200" b="1" i="0" u="none" strike="noStrike" kern="1200" cap="none" spc="-1" baseline="0">
                <a:solidFill>
                  <a:srgbClr val="000000"/>
                </a:solidFill>
                <a:uFillTx/>
                <a:latin typeface="Times New Roman"/>
                <a:ea typeface="Times New Roman"/>
                <a:cs typeface="DejaVu Sans"/>
              </a:rPr>
              <a:t>Задачи речевого развития по ФГОС ДО:</a:t>
            </a:r>
            <a:endParaRPr lang="en-US" sz="1200" b="0" i="0" u="none" strike="noStrike" kern="1200" cap="none" spc="-1" baseline="0">
              <a:solidFill>
                <a:srgbClr val="000000"/>
              </a:solidFill>
              <a:uFillTx/>
              <a:latin typeface="Arial"/>
              <a:ea typeface="DejaVu Sans"/>
              <a:cs typeface="DejaVu Sans"/>
            </a:endParaRPr>
          </a:p>
          <a:p>
            <a:pPr marL="0" marR="0" lvl="0" indent="0" algn="just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1200" b="0" i="0" u="none" strike="noStrike" kern="1200" cap="none" spc="-1" baseline="0">
                <a:solidFill>
                  <a:srgbClr val="000000"/>
                </a:solidFill>
                <a:uFillTx/>
                <a:latin typeface="Times New Roman"/>
                <a:ea typeface="Times New Roman"/>
                <a:cs typeface="DejaVu Sans"/>
              </a:rPr>
              <a:t>Владение речью как средством общения и культуры</a:t>
            </a:r>
            <a:endParaRPr lang="en-US" sz="1200" b="0" i="0" u="none" strike="noStrike" kern="1200" cap="none" spc="-1" baseline="0">
              <a:solidFill>
                <a:srgbClr val="000000"/>
              </a:solidFill>
              <a:uFillTx/>
              <a:latin typeface="Arial"/>
              <a:ea typeface="DejaVu Sans"/>
              <a:cs typeface="DejaVu Sans"/>
            </a:endParaRPr>
          </a:p>
          <a:p>
            <a:pPr marL="0" marR="0" lvl="0" indent="0" algn="just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1200" b="0" i="0" u="none" strike="noStrike" kern="1200" cap="none" spc="-1" baseline="0">
                <a:solidFill>
                  <a:srgbClr val="000000"/>
                </a:solidFill>
                <a:uFillTx/>
                <a:latin typeface="Times New Roman"/>
                <a:ea typeface="Times New Roman"/>
                <a:cs typeface="DejaVu Sans"/>
              </a:rPr>
              <a:t>Обогащение активного словаря</a:t>
            </a:r>
            <a:endParaRPr lang="en-US" sz="1200" b="0" i="0" u="none" strike="noStrike" kern="1200" cap="none" spc="-1" baseline="0">
              <a:solidFill>
                <a:srgbClr val="000000"/>
              </a:solidFill>
              <a:uFillTx/>
              <a:latin typeface="Arial"/>
              <a:ea typeface="DejaVu Sans"/>
              <a:cs typeface="DejaVu Sans"/>
            </a:endParaRPr>
          </a:p>
          <a:p>
            <a:pPr marL="0" marR="0" lvl="0" indent="0" algn="just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1200" b="0" i="0" u="none" strike="noStrike" kern="1200" cap="none" spc="-1" baseline="0">
                <a:solidFill>
                  <a:srgbClr val="000000"/>
                </a:solidFill>
                <a:uFillTx/>
                <a:latin typeface="Times New Roman"/>
                <a:ea typeface="Times New Roman"/>
                <a:cs typeface="DejaVu Sans"/>
              </a:rPr>
              <a:t>Развитие связной, грамматически правильной диалогической и монологической речи</a:t>
            </a:r>
            <a:endParaRPr lang="en-US" sz="1200" b="0" i="0" u="none" strike="noStrike" kern="1200" cap="none" spc="-1" baseline="0">
              <a:solidFill>
                <a:srgbClr val="000000"/>
              </a:solidFill>
              <a:uFillTx/>
              <a:latin typeface="Arial"/>
              <a:ea typeface="DejaVu Sans"/>
              <a:cs typeface="DejaVu Sans"/>
            </a:endParaRPr>
          </a:p>
          <a:p>
            <a:pPr marL="0" marR="0" lvl="0" indent="0" algn="just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1200" b="0" i="0" u="none" strike="noStrike" kern="1200" cap="none" spc="-1" baseline="0">
                <a:solidFill>
                  <a:srgbClr val="000000"/>
                </a:solidFill>
                <a:uFillTx/>
                <a:latin typeface="Times New Roman"/>
                <a:ea typeface="Times New Roman"/>
                <a:cs typeface="DejaVu Sans"/>
              </a:rPr>
              <a:t>Развитие речевого творчества</a:t>
            </a:r>
            <a:endParaRPr lang="en-US" sz="1200" b="0" i="0" u="none" strike="noStrike" kern="1200" cap="none" spc="-1" baseline="0">
              <a:solidFill>
                <a:srgbClr val="000000"/>
              </a:solidFill>
              <a:uFillTx/>
              <a:latin typeface="Arial"/>
              <a:ea typeface="DejaVu Sans"/>
              <a:cs typeface="DejaVu Sans"/>
            </a:endParaRPr>
          </a:p>
          <a:p>
            <a:pPr marL="0" marR="0" lvl="0" indent="0" algn="just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1200" b="0" i="0" u="none" strike="noStrike" kern="1200" cap="none" spc="-1" baseline="0">
                <a:solidFill>
                  <a:srgbClr val="000000"/>
                </a:solidFill>
                <a:uFillTx/>
                <a:latin typeface="Times New Roman"/>
                <a:ea typeface="Times New Roman"/>
                <a:cs typeface="DejaVu Sans"/>
              </a:rPr>
              <a:t>Развитие звуковой и интонационной культуры речи, фонематического слуха</a:t>
            </a:r>
            <a:endParaRPr lang="en-US" sz="1200" b="0" i="0" u="none" strike="noStrike" kern="1200" cap="none" spc="-1" baseline="0">
              <a:solidFill>
                <a:srgbClr val="000000"/>
              </a:solidFill>
              <a:uFillTx/>
              <a:latin typeface="Arial"/>
              <a:ea typeface="DejaVu Sans"/>
              <a:cs typeface="DejaVu Sans"/>
            </a:endParaRPr>
          </a:p>
          <a:p>
            <a:pPr marL="0" marR="0" lvl="0" indent="0" algn="just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1200" b="0" i="0" u="none" strike="noStrike" kern="1200" cap="none" spc="-1" baseline="0">
                <a:solidFill>
                  <a:srgbClr val="000000"/>
                </a:solidFill>
                <a:uFillTx/>
                <a:latin typeface="Times New Roman"/>
                <a:ea typeface="Times New Roman"/>
                <a:cs typeface="DejaVu Sans"/>
              </a:rPr>
              <a:t>Знакомство с книжной культурой, детской литературой, понимание на слух текстов различных жанров детской литературы</a:t>
            </a:r>
            <a:endParaRPr lang="en-US" sz="1200" b="0" i="0" u="none" strike="noStrike" kern="1200" cap="none" spc="-1" baseline="0">
              <a:solidFill>
                <a:srgbClr val="000000"/>
              </a:solidFill>
              <a:uFillTx/>
              <a:latin typeface="Arial"/>
              <a:ea typeface="DejaVu Sans"/>
              <a:cs typeface="DejaVu Sans"/>
            </a:endParaRPr>
          </a:p>
          <a:p>
            <a:pPr marL="0" marR="0" lvl="0" indent="0" algn="just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1200" b="0" i="0" u="none" strike="noStrike" kern="1200" cap="none" spc="-1" baseline="0">
                <a:solidFill>
                  <a:srgbClr val="000000"/>
                </a:solidFill>
                <a:uFillTx/>
                <a:latin typeface="Times New Roman"/>
                <a:ea typeface="Times New Roman"/>
                <a:cs typeface="DejaVu Sans"/>
              </a:rPr>
              <a:t>Формирование звуковой аналитико-синтетической активности как предпосылки обучения грамоте</a:t>
            </a:r>
            <a:endParaRPr lang="en-US" sz="1200" b="0" i="0" u="none" strike="noStrike" kern="1200" cap="none" spc="-1" baseline="0">
              <a:solidFill>
                <a:srgbClr val="000000"/>
              </a:solidFill>
              <a:uFillTx/>
              <a:latin typeface="Arial"/>
              <a:ea typeface="DejaVu Sans"/>
              <a:cs typeface="DejaVu Sans"/>
            </a:endParaRPr>
          </a:p>
          <a:p>
            <a:pPr marL="0" marR="0" lvl="0" indent="0" algn="just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1200" b="1" i="0" u="none" strike="noStrike" kern="1200" cap="none" spc="-1" baseline="0">
                <a:solidFill>
                  <a:srgbClr val="000000"/>
                </a:solidFill>
                <a:uFillTx/>
                <a:latin typeface="Times New Roman"/>
                <a:ea typeface="Times New Roman"/>
                <a:cs typeface="DejaVu Sans"/>
              </a:rPr>
              <a:t>Основные направления работы по развитию речи детей в дошкольном учреждении:</a:t>
            </a:r>
            <a:endParaRPr lang="en-US" sz="1200" b="0" i="0" u="none" strike="noStrike" kern="1200" cap="none" spc="-1" baseline="0">
              <a:solidFill>
                <a:srgbClr val="000000"/>
              </a:solidFill>
              <a:uFillTx/>
              <a:latin typeface="Arial"/>
              <a:ea typeface="DejaVu Sans"/>
              <a:cs typeface="DejaVu Sans"/>
            </a:endParaRPr>
          </a:p>
          <a:p>
            <a:pPr marL="0" marR="0" lvl="0" indent="0" algn="just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1200" b="0" i="1" u="none" strike="noStrike" kern="1200" cap="none" spc="-1" baseline="0">
                <a:solidFill>
                  <a:srgbClr val="000000"/>
                </a:solidFill>
                <a:uFillTx/>
                <a:latin typeface="Times New Roman"/>
                <a:ea typeface="Times New Roman"/>
                <a:cs typeface="DejaVu Sans"/>
              </a:rPr>
              <a:t>Развитие словаря</a:t>
            </a:r>
            <a:r>
              <a:rPr lang="ru-RU" sz="1200" b="0" i="0" u="none" strike="noStrike" kern="1200" cap="none" spc="-1" baseline="0">
                <a:solidFill>
                  <a:srgbClr val="000000"/>
                </a:solidFill>
                <a:uFillTx/>
                <a:latin typeface="Times New Roman"/>
                <a:ea typeface="Times New Roman"/>
                <a:cs typeface="DejaVu Sans"/>
              </a:rPr>
              <a:t> (освоение значений слов и их уместное употребление в соответствии с контекстом высказывания, ситуацией, в которой происходит общение)</a:t>
            </a:r>
            <a:endParaRPr lang="en-US" sz="1200" b="0" i="0" u="none" strike="noStrike" kern="1200" cap="none" spc="-1" baseline="0">
              <a:solidFill>
                <a:srgbClr val="000000"/>
              </a:solidFill>
              <a:uFillTx/>
              <a:latin typeface="Arial"/>
              <a:ea typeface="DejaVu Sans"/>
              <a:cs typeface="DejaVu Sans"/>
            </a:endParaRPr>
          </a:p>
          <a:p>
            <a:pPr marL="0" marR="0" lvl="0" indent="0" algn="just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1200" b="0" i="1" u="none" strike="noStrike" kern="1200" cap="none" spc="-1" baseline="0">
                <a:solidFill>
                  <a:srgbClr val="000000"/>
                </a:solidFill>
                <a:uFillTx/>
                <a:latin typeface="Times New Roman"/>
                <a:ea typeface="Times New Roman"/>
                <a:cs typeface="DejaVu Sans"/>
              </a:rPr>
              <a:t>Воспитание звуковой культуры речи</a:t>
            </a:r>
            <a:r>
              <a:rPr lang="ru-RU" sz="1200" b="0" i="0" u="none" strike="noStrike" kern="1200" cap="none" spc="-1" baseline="0">
                <a:solidFill>
                  <a:srgbClr val="000000"/>
                </a:solidFill>
                <a:uFillTx/>
                <a:latin typeface="Times New Roman"/>
                <a:ea typeface="Times New Roman"/>
                <a:cs typeface="DejaVu Sans"/>
              </a:rPr>
              <a:t> (развитие восприятия звуков родной речи и произношения)</a:t>
            </a:r>
            <a:endParaRPr lang="en-US" sz="1200" b="0" i="0" u="none" strike="noStrike" kern="1200" cap="none" spc="-1" baseline="0">
              <a:solidFill>
                <a:srgbClr val="000000"/>
              </a:solidFill>
              <a:uFillTx/>
              <a:latin typeface="Arial"/>
              <a:ea typeface="DejaVu Sans"/>
              <a:cs typeface="DejaVu Sans"/>
            </a:endParaRPr>
          </a:p>
          <a:p>
            <a:pPr marL="0" marR="0" lvl="0" indent="0" algn="just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1200" b="0" i="1" u="none" strike="noStrike" kern="1200" cap="none" spc="-1" baseline="0">
                <a:solidFill>
                  <a:srgbClr val="000000"/>
                </a:solidFill>
                <a:uFillTx/>
                <a:latin typeface="Times New Roman"/>
                <a:ea typeface="Times New Roman"/>
                <a:cs typeface="DejaVu Sans"/>
              </a:rPr>
              <a:t>Воспитание интереса и любви к чтению, развитие литературной речи</a:t>
            </a:r>
            <a:endParaRPr lang="en-US" sz="1200" b="0" i="0" u="none" strike="noStrike" kern="1200" cap="none" spc="-1" baseline="0">
              <a:solidFill>
                <a:srgbClr val="000000"/>
              </a:solidFill>
              <a:uFillTx/>
              <a:latin typeface="Arial"/>
              <a:ea typeface="DejaVu Sans"/>
              <a:cs typeface="DejaVu Sans"/>
            </a:endParaRPr>
          </a:p>
          <a:p>
            <a:pPr marL="0" marR="0" lvl="0" indent="0" algn="just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1200" b="0" i="1" u="none" strike="noStrike" kern="1200" cap="none" spc="-1" baseline="0">
                <a:solidFill>
                  <a:srgbClr val="000000"/>
                </a:solidFill>
                <a:uFillTx/>
                <a:latin typeface="Times New Roman"/>
                <a:ea typeface="Times New Roman"/>
                <a:cs typeface="DejaVu Sans"/>
              </a:rPr>
              <a:t>Развитие связной речи</a:t>
            </a:r>
            <a:r>
              <a:rPr lang="ru-RU" sz="1200" b="0" i="0" u="none" strike="noStrike" kern="1200" cap="none" spc="-1" baseline="0">
                <a:solidFill>
                  <a:srgbClr val="000000"/>
                </a:solidFill>
                <a:uFillTx/>
                <a:latin typeface="Times New Roman"/>
                <a:ea typeface="Times New Roman"/>
                <a:cs typeface="DejaVu Sans"/>
              </a:rPr>
              <a:t> (диалогическая (разговорная) речь, монологическая речь (рассказывание))</a:t>
            </a:r>
            <a:endParaRPr lang="en-US" sz="1200" b="0" i="0" u="none" strike="noStrike" kern="1200" cap="none" spc="-1" baseline="0">
              <a:solidFill>
                <a:srgbClr val="000000"/>
              </a:solidFill>
              <a:uFillTx/>
              <a:latin typeface="Arial"/>
              <a:ea typeface="DejaVu Sans"/>
              <a:cs typeface="DejaVu Sans"/>
            </a:endParaRPr>
          </a:p>
          <a:p>
            <a:pPr marL="0" marR="0" lvl="0" indent="0" algn="just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1200" b="0" i="1" u="none" strike="noStrike" kern="1200" cap="none" spc="-1" baseline="0">
                <a:solidFill>
                  <a:srgbClr val="000000"/>
                </a:solidFill>
                <a:uFillTx/>
                <a:latin typeface="Times New Roman"/>
                <a:ea typeface="Times New Roman"/>
                <a:cs typeface="DejaVu Sans"/>
              </a:rPr>
              <a:t>Практическое овладение воспитанниками нормами речи </a:t>
            </a:r>
            <a:r>
              <a:rPr lang="ru-RU" sz="1200" b="0" i="0" u="none" strike="noStrike" kern="1200" cap="none" spc="-1" baseline="0">
                <a:solidFill>
                  <a:srgbClr val="000000"/>
                </a:solidFill>
                <a:uFillTx/>
                <a:latin typeface="Times New Roman"/>
                <a:ea typeface="Times New Roman"/>
                <a:cs typeface="DejaVu Sans"/>
              </a:rPr>
              <a:t>(способствование развитию речи как средства общения)</a:t>
            </a:r>
            <a:endParaRPr lang="en-US" sz="1200" b="0" i="0" u="none" strike="noStrike" kern="1200" cap="none" spc="-1" baseline="0">
              <a:solidFill>
                <a:srgbClr val="000000"/>
              </a:solidFill>
              <a:uFillTx/>
              <a:latin typeface="Arial"/>
              <a:ea typeface="DejaVu Sans"/>
              <a:cs typeface="DejaVu Sans"/>
            </a:endParaRPr>
          </a:p>
          <a:p>
            <a:pPr marL="0" marR="0" lvl="0" indent="0" algn="just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1200" b="0" i="1" u="none" strike="noStrike" kern="1200" cap="none" spc="-1" baseline="0">
                <a:solidFill>
                  <a:srgbClr val="000000"/>
                </a:solidFill>
                <a:uFillTx/>
                <a:latin typeface="Times New Roman"/>
                <a:ea typeface="Times New Roman"/>
                <a:cs typeface="DejaVu Sans"/>
              </a:rPr>
              <a:t>Формирование грамматического строя речи</a:t>
            </a:r>
            <a:r>
              <a:rPr lang="ru-RU" sz="1200" b="0" i="0" u="none" strike="noStrike" kern="1200" cap="none" spc="-1" baseline="0">
                <a:solidFill>
                  <a:srgbClr val="000000"/>
                </a:solidFill>
                <a:uFillTx/>
                <a:latin typeface="Times New Roman"/>
                <a:ea typeface="Times New Roman"/>
                <a:cs typeface="DejaVu Sans"/>
              </a:rPr>
              <a:t> (морфология (изменение слов по родам, числам, </a:t>
            </a:r>
            <a:endParaRPr lang="en-US" sz="1200" b="0" i="0" u="none" strike="noStrike" kern="1200" cap="none" spc="-1" baseline="0">
              <a:solidFill>
                <a:srgbClr val="000000"/>
              </a:solidFill>
              <a:uFillTx/>
              <a:latin typeface="Arial"/>
              <a:ea typeface="DejaVu Sans"/>
              <a:cs typeface="DejaVu Sans"/>
            </a:endParaRPr>
          </a:p>
          <a:p>
            <a:pPr marL="0" marR="0" lvl="0" indent="0" algn="just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1200" b="0" i="0" u="none" strike="noStrike" kern="1200" cap="none" spc="-1" baseline="0">
                <a:solidFill>
                  <a:srgbClr val="000000"/>
                </a:solidFill>
                <a:uFillTx/>
                <a:latin typeface="Times New Roman"/>
                <a:ea typeface="Times New Roman"/>
                <a:cs typeface="DejaVu Sans"/>
              </a:rPr>
              <a:t>      падежам), синтаксис (освоение различных типов словосочетаний и предложений), словообразование)</a:t>
            </a:r>
            <a:endParaRPr lang="en-US" sz="1200" b="0" i="0" u="none" strike="noStrike" kern="1200" cap="none" spc="-1" baseline="0">
              <a:solidFill>
                <a:srgbClr val="000000"/>
              </a:solidFill>
              <a:uFillTx/>
              <a:latin typeface="Arial"/>
              <a:ea typeface="DejaVu Sans"/>
              <a:cs typeface="DejaVu Sans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Shape 1"/>
          <p:cNvSpPr txBox="1"/>
          <p:nvPr/>
        </p:nvSpPr>
        <p:spPr>
          <a:xfrm>
            <a:off x="457200" y="27432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vert="horz" wrap="square" lIns="90004" tIns="46798" rIns="90004" bIns="46798" anchor="ctr" anchorCtr="1" compatLnSpc="1"/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4400" b="0" i="0" u="none" strike="noStrike" kern="1200" cap="none" spc="-1" baseline="0">
              <a:solidFill>
                <a:srgbClr val="000000"/>
              </a:solidFill>
              <a:uFillTx/>
              <a:latin typeface="Arial"/>
              <a:ea typeface="DejaVu Sans"/>
              <a:cs typeface="DejaVu Sans"/>
            </a:endParaRPr>
          </a:p>
        </p:txBody>
      </p:sp>
      <p:sp>
        <p:nvSpPr>
          <p:cNvPr id="3" name="CustomShape 2"/>
          <p:cNvSpPr/>
          <p:nvPr/>
        </p:nvSpPr>
        <p:spPr>
          <a:xfrm>
            <a:off x="838084" y="380884"/>
            <a:ext cx="7772400" cy="368283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0004" tIns="46798" rIns="90004" bIns="46798" anchor="t" anchorCtr="0" compatLnSpc="1"/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1800" b="1" i="0" u="none" strike="noStrike" kern="1200" cap="none" spc="-1" baseline="0">
                <a:solidFill>
                  <a:srgbClr val="000000"/>
                </a:solidFill>
                <a:uFillTx/>
                <a:latin typeface="Times New Roman"/>
                <a:ea typeface="Times New Roman"/>
                <a:cs typeface="DejaVu Sans"/>
              </a:rPr>
              <a:t>ОБРАЗОВАТЕЛЬНАЯ ОБЛАСТЬ «ПОЗНАВАТЕЛЬНОЕ РАЗВИТИЕ»:</a:t>
            </a:r>
            <a:endParaRPr lang="en-US" sz="1800" b="0" i="0" u="none" strike="noStrike" kern="1200" cap="none" spc="-1" baseline="0">
              <a:solidFill>
                <a:srgbClr val="000000"/>
              </a:solidFill>
              <a:uFillTx/>
              <a:latin typeface="Arial"/>
              <a:ea typeface="DejaVu Sans"/>
              <a:cs typeface="DejaVu Sans"/>
            </a:endParaRPr>
          </a:p>
        </p:txBody>
      </p:sp>
      <p:sp>
        <p:nvSpPr>
          <p:cNvPr id="4" name="CustomShape 3"/>
          <p:cNvSpPr/>
          <p:nvPr/>
        </p:nvSpPr>
        <p:spPr>
          <a:xfrm>
            <a:off x="1295284" y="1219315"/>
            <a:ext cx="7315200" cy="4109395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0004" tIns="46798" rIns="90004" bIns="46798" anchor="t" anchorCtr="0" compatLnSpc="1"/>
          <a:lstStyle/>
          <a:p>
            <a:pPr marL="0" marR="0" lvl="0" indent="0" algn="just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1200" b="1" i="0" u="none" strike="noStrike" kern="1200" cap="none" spc="-1" baseline="0">
                <a:solidFill>
                  <a:srgbClr val="000000"/>
                </a:solidFill>
                <a:uFillTx/>
                <a:latin typeface="Times New Roman"/>
                <a:ea typeface="Times New Roman"/>
                <a:cs typeface="DejaVu Sans"/>
              </a:rPr>
              <a:t>Основная цель:</a:t>
            </a:r>
            <a:endParaRPr lang="en-US" sz="1200" b="0" i="0" u="none" strike="noStrike" kern="1200" cap="none" spc="-1" baseline="0">
              <a:solidFill>
                <a:srgbClr val="000000"/>
              </a:solidFill>
              <a:uFillTx/>
              <a:latin typeface="Arial"/>
              <a:ea typeface="DejaVu Sans"/>
              <a:cs typeface="DejaVu Sans"/>
            </a:endParaRPr>
          </a:p>
          <a:p>
            <a:pPr marL="0" marR="0" lvl="0" indent="0" algn="just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1200" b="0" i="0" u="none" strike="noStrike" kern="1200" cap="none" spc="-1" baseline="0">
                <a:solidFill>
                  <a:srgbClr val="000000"/>
                </a:solidFill>
                <a:uFillTx/>
                <a:latin typeface="Times New Roman"/>
                <a:ea typeface="Times New Roman"/>
                <a:cs typeface="DejaVu Sans"/>
              </a:rPr>
              <a:t>ознакомление с окружающим социальным миром, с природой и природными явлениями; формирование целостной картины мира; формирование элементарных математических представлений; развитие познавательно-исследовательской деятельности.</a:t>
            </a:r>
            <a:endParaRPr lang="en-US" sz="1200" b="0" i="0" u="none" strike="noStrike" kern="1200" cap="none" spc="-1" baseline="0">
              <a:solidFill>
                <a:srgbClr val="000000"/>
              </a:solidFill>
              <a:uFillTx/>
              <a:latin typeface="Arial"/>
              <a:ea typeface="DejaVu Sans"/>
              <a:cs typeface="DejaVu Sans"/>
            </a:endParaRPr>
          </a:p>
          <a:p>
            <a:pPr marL="0" marR="0" lvl="0" indent="0" algn="just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1200" b="1" i="0" u="none" strike="noStrike" kern="1200" cap="none" spc="-1" baseline="0">
                <a:solidFill>
                  <a:srgbClr val="000000"/>
                </a:solidFill>
                <a:uFillTx/>
                <a:latin typeface="Times New Roman"/>
                <a:ea typeface="Times New Roman"/>
                <a:cs typeface="DejaVu Sans"/>
              </a:rPr>
              <a:t>Задачи познавательного развития по ФГОС ДО:</a:t>
            </a:r>
            <a:endParaRPr lang="en-US" sz="1200" b="0" i="0" u="none" strike="noStrike" kern="1200" cap="none" spc="-1" baseline="0">
              <a:solidFill>
                <a:srgbClr val="000000"/>
              </a:solidFill>
              <a:uFillTx/>
              <a:latin typeface="Arial"/>
              <a:ea typeface="DejaVu Sans"/>
              <a:cs typeface="DejaVu Sans"/>
            </a:endParaRPr>
          </a:p>
          <a:p>
            <a:pPr marL="0" marR="0" lvl="0" indent="0" algn="just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1200" b="0" i="0" u="none" strike="noStrike" kern="1200" cap="none" spc="-1" baseline="0">
                <a:solidFill>
                  <a:srgbClr val="000000"/>
                </a:solidFill>
                <a:uFillTx/>
                <a:latin typeface="Times New Roman"/>
                <a:ea typeface="Times New Roman"/>
                <a:cs typeface="DejaVu Sans"/>
              </a:rPr>
              <a:t>Развитие интересов детей, любознательности и познавательной мотивации</a:t>
            </a:r>
            <a:endParaRPr lang="en-US" sz="1200" b="0" i="0" u="none" strike="noStrike" kern="1200" cap="none" spc="-1" baseline="0">
              <a:solidFill>
                <a:srgbClr val="000000"/>
              </a:solidFill>
              <a:uFillTx/>
              <a:latin typeface="Arial"/>
              <a:ea typeface="DejaVu Sans"/>
              <a:cs typeface="DejaVu Sans"/>
            </a:endParaRPr>
          </a:p>
          <a:p>
            <a:pPr marL="0" marR="0" lvl="0" indent="0" algn="just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1200" b="0" i="0" u="none" strike="noStrike" kern="1200" cap="none" spc="-1" baseline="0">
                <a:solidFill>
                  <a:srgbClr val="000000"/>
                </a:solidFill>
                <a:uFillTx/>
                <a:latin typeface="Times New Roman"/>
                <a:ea typeface="Times New Roman"/>
                <a:cs typeface="DejaVu Sans"/>
              </a:rPr>
              <a:t>Формирование познавательных действий, становление сознания</a:t>
            </a:r>
            <a:endParaRPr lang="en-US" sz="1200" b="0" i="0" u="none" strike="noStrike" kern="1200" cap="none" spc="-1" baseline="0">
              <a:solidFill>
                <a:srgbClr val="000000"/>
              </a:solidFill>
              <a:uFillTx/>
              <a:latin typeface="Arial"/>
              <a:ea typeface="DejaVu Sans"/>
              <a:cs typeface="DejaVu Sans"/>
            </a:endParaRPr>
          </a:p>
          <a:p>
            <a:pPr marL="0" marR="0" lvl="0" indent="0" algn="just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1200" b="0" i="0" u="none" strike="noStrike" kern="1200" cap="none" spc="-1" baseline="0">
                <a:solidFill>
                  <a:srgbClr val="000000"/>
                </a:solidFill>
                <a:uFillTx/>
                <a:latin typeface="Times New Roman"/>
                <a:ea typeface="Times New Roman"/>
                <a:cs typeface="DejaVu Sans"/>
              </a:rPr>
              <a:t>Развитие воображения и творческой активности</a:t>
            </a:r>
            <a:endParaRPr lang="en-US" sz="1200" b="0" i="0" u="none" strike="noStrike" kern="1200" cap="none" spc="-1" baseline="0">
              <a:solidFill>
                <a:srgbClr val="000000"/>
              </a:solidFill>
              <a:uFillTx/>
              <a:latin typeface="Arial"/>
              <a:ea typeface="DejaVu Sans"/>
              <a:cs typeface="DejaVu Sans"/>
            </a:endParaRPr>
          </a:p>
          <a:p>
            <a:pPr marL="0" marR="0" lvl="0" indent="0" algn="just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1200" b="0" i="0" u="none" strike="noStrike" kern="1200" cap="none" spc="-1" baseline="0">
                <a:solidFill>
                  <a:srgbClr val="000000"/>
                </a:solidFill>
                <a:uFillTx/>
                <a:latin typeface="Times New Roman"/>
                <a:ea typeface="Times New Roman"/>
                <a:cs typeface="DejaVu Sans"/>
              </a:rPr>
              <a:t>Формирование первичных представлений о себе, других людях</a:t>
            </a:r>
            <a:endParaRPr lang="en-US" sz="1200" b="0" i="0" u="none" strike="noStrike" kern="1200" cap="none" spc="-1" baseline="0">
              <a:solidFill>
                <a:srgbClr val="000000"/>
              </a:solidFill>
              <a:uFillTx/>
              <a:latin typeface="Arial"/>
              <a:ea typeface="DejaVu Sans"/>
              <a:cs typeface="DejaVu Sans"/>
            </a:endParaRPr>
          </a:p>
          <a:p>
            <a:pPr marL="0" marR="0" lvl="0" indent="0" algn="just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1200" b="0" i="0" u="none" strike="noStrike" kern="1200" cap="none" spc="-1" baseline="0">
                <a:solidFill>
                  <a:srgbClr val="000000"/>
                </a:solidFill>
                <a:uFillTx/>
                <a:latin typeface="Times New Roman"/>
                <a:ea typeface="Times New Roman"/>
                <a:cs typeface="DejaVu Sans"/>
              </a:rPr>
              <a:t>Формирование первичных представлений об объектах окружающего мира, о свойствах и отношениях объектов окружающего мира (форме, цвете, размере, материале, звучании, ритме, темпе, количестве, числе, части и целом, пространстве и времени, движении и покое, причинах и следствиях и др.)</a:t>
            </a:r>
            <a:endParaRPr lang="en-US" sz="1200" b="0" i="0" u="none" strike="noStrike" kern="1200" cap="none" spc="-1" baseline="0">
              <a:solidFill>
                <a:srgbClr val="000000"/>
              </a:solidFill>
              <a:uFillTx/>
              <a:latin typeface="Arial"/>
              <a:ea typeface="DejaVu Sans"/>
              <a:cs typeface="DejaVu Sans"/>
            </a:endParaRPr>
          </a:p>
          <a:p>
            <a:pPr marL="0" marR="0" lvl="0" indent="0" algn="just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1200" b="0" i="0" u="none" strike="noStrike" kern="1200" cap="none" spc="-1" baseline="0">
                <a:solidFill>
                  <a:srgbClr val="000000"/>
                </a:solidFill>
                <a:uFillTx/>
                <a:latin typeface="Times New Roman"/>
                <a:ea typeface="Times New Roman"/>
                <a:cs typeface="DejaVu Sans"/>
              </a:rPr>
              <a:t>Формирование первичных представлений о малой Родине и Отечестве, представлений о социокультурных ценностях нашего народа, об отечественных традициях и праздниках, о планете Земля как общем доме людей, о многообразии стран и народов мира</a:t>
            </a:r>
            <a:endParaRPr lang="en-US" sz="1200" b="0" i="0" u="none" strike="noStrike" kern="1200" cap="none" spc="-1" baseline="0">
              <a:solidFill>
                <a:srgbClr val="000000"/>
              </a:solidFill>
              <a:uFillTx/>
              <a:latin typeface="Arial"/>
              <a:ea typeface="DejaVu Sans"/>
              <a:cs typeface="DejaVu Sans"/>
            </a:endParaRPr>
          </a:p>
          <a:p>
            <a:pPr marL="0" marR="0" lvl="0" indent="0" algn="just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1200" b="0" i="0" u="none" strike="noStrike" kern="1200" cap="none" spc="-1" baseline="0">
                <a:solidFill>
                  <a:srgbClr val="000000"/>
                </a:solidFill>
                <a:uFillTx/>
                <a:latin typeface="Times New Roman"/>
                <a:ea typeface="Times New Roman"/>
                <a:cs typeface="DejaVu Sans"/>
              </a:rPr>
              <a:t>Формирование первичных представлений об особенностях природы</a:t>
            </a:r>
            <a:endParaRPr lang="en-US" sz="1200" b="0" i="0" u="none" strike="noStrike" kern="1200" cap="none" spc="-1" baseline="0">
              <a:solidFill>
                <a:srgbClr val="000000"/>
              </a:solidFill>
              <a:uFillTx/>
              <a:latin typeface="Arial"/>
              <a:ea typeface="DejaVu Sans"/>
              <a:cs typeface="DejaVu Sans"/>
            </a:endParaRPr>
          </a:p>
          <a:p>
            <a:pPr marL="0" marR="0" lvl="0" indent="0" algn="just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1200" b="1" i="0" u="none" strike="noStrike" kern="1200" cap="none" spc="-1" baseline="0">
                <a:solidFill>
                  <a:srgbClr val="000000"/>
                </a:solidFill>
                <a:uFillTx/>
                <a:latin typeface="Times New Roman"/>
                <a:ea typeface="Times New Roman"/>
                <a:cs typeface="DejaVu Sans"/>
              </a:rPr>
              <a:t>Основные направления работы по познавательному развитию детей в дошкольном учреждении:</a:t>
            </a:r>
            <a:endParaRPr lang="en-US" sz="1200" b="0" i="0" u="none" strike="noStrike" kern="1200" cap="none" spc="-1" baseline="0">
              <a:solidFill>
                <a:srgbClr val="000000"/>
              </a:solidFill>
              <a:uFillTx/>
              <a:latin typeface="Arial"/>
              <a:ea typeface="DejaVu Sans"/>
              <a:cs typeface="DejaVu Sans"/>
            </a:endParaRPr>
          </a:p>
          <a:p>
            <a:pPr marL="0" marR="0" lvl="0" indent="0" algn="just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1200" b="0" i="1" u="none" strike="noStrike" kern="1200" cap="none" spc="-1" baseline="0">
                <a:solidFill>
                  <a:srgbClr val="000000"/>
                </a:solidFill>
                <a:uFillTx/>
                <a:latin typeface="Times New Roman"/>
                <a:ea typeface="Times New Roman"/>
                <a:cs typeface="DejaVu Sans"/>
              </a:rPr>
              <a:t>Развитие познавательно-исследовательской деятельности</a:t>
            </a:r>
            <a:endParaRPr lang="en-US" sz="1200" b="0" i="0" u="none" strike="noStrike" kern="1200" cap="none" spc="-1" baseline="0">
              <a:solidFill>
                <a:srgbClr val="000000"/>
              </a:solidFill>
              <a:uFillTx/>
              <a:latin typeface="Arial"/>
              <a:ea typeface="DejaVu Sans"/>
              <a:cs typeface="DejaVu Sans"/>
            </a:endParaRPr>
          </a:p>
          <a:p>
            <a:pPr marL="0" marR="0" lvl="0" indent="0" algn="just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1200" b="0" i="1" u="none" strike="noStrike" kern="1200" cap="none" spc="-1" baseline="0">
                <a:solidFill>
                  <a:srgbClr val="000000"/>
                </a:solidFill>
                <a:uFillTx/>
                <a:latin typeface="Times New Roman"/>
                <a:ea typeface="Times New Roman"/>
                <a:cs typeface="DejaVu Sans"/>
              </a:rPr>
              <a:t>Приобщение к социокультурным ценностям</a:t>
            </a:r>
            <a:endParaRPr lang="en-US" sz="1200" b="0" i="0" u="none" strike="noStrike" kern="1200" cap="none" spc="-1" baseline="0">
              <a:solidFill>
                <a:srgbClr val="000000"/>
              </a:solidFill>
              <a:uFillTx/>
              <a:latin typeface="Arial"/>
              <a:ea typeface="DejaVu Sans"/>
              <a:cs typeface="DejaVu Sans"/>
            </a:endParaRPr>
          </a:p>
          <a:p>
            <a:pPr marL="0" marR="0" lvl="0" indent="0" algn="just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1200" b="0" i="1" u="none" strike="noStrike" kern="1200" cap="none" spc="-1" baseline="0">
                <a:solidFill>
                  <a:srgbClr val="000000"/>
                </a:solidFill>
                <a:uFillTx/>
                <a:latin typeface="Times New Roman"/>
                <a:ea typeface="Times New Roman"/>
                <a:cs typeface="DejaVu Sans"/>
              </a:rPr>
              <a:t>Формирование элементарных математических представлений</a:t>
            </a:r>
            <a:endParaRPr lang="en-US" sz="1200" b="0" i="0" u="none" strike="noStrike" kern="1200" cap="none" spc="-1" baseline="0">
              <a:solidFill>
                <a:srgbClr val="000000"/>
              </a:solidFill>
              <a:uFillTx/>
              <a:latin typeface="Arial"/>
              <a:ea typeface="DejaVu Sans"/>
              <a:cs typeface="DejaVu Sans"/>
            </a:endParaRPr>
          </a:p>
          <a:p>
            <a:pPr marL="0" marR="0" lvl="0" indent="0" algn="just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1200" b="0" i="1" u="none" strike="noStrike" kern="1200" cap="none" spc="-1" baseline="0">
                <a:solidFill>
                  <a:srgbClr val="000000"/>
                </a:solidFill>
                <a:uFillTx/>
                <a:latin typeface="Times New Roman"/>
                <a:ea typeface="Times New Roman"/>
                <a:cs typeface="DejaVu Sans"/>
              </a:rPr>
              <a:t>Ознакомление с миром природы</a:t>
            </a:r>
            <a:endParaRPr lang="en-US" sz="1200" b="0" i="0" u="none" strike="noStrike" kern="1200" cap="none" spc="-1" baseline="0">
              <a:solidFill>
                <a:srgbClr val="000000"/>
              </a:solidFill>
              <a:uFillTx/>
              <a:latin typeface="Arial"/>
              <a:ea typeface="DejaVu Sans"/>
              <a:cs typeface="DejaVu Sans"/>
            </a:endParaRP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200" b="0" i="0" u="none" strike="noStrike" kern="1200" cap="none" spc="-1" baseline="0">
              <a:solidFill>
                <a:srgbClr val="000000"/>
              </a:solidFill>
              <a:uFillTx/>
              <a:latin typeface="Arial"/>
              <a:ea typeface="DejaVu Sans"/>
              <a:cs typeface="DejaVu Sans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Shape 1"/>
          <p:cNvSpPr txBox="1"/>
          <p:nvPr/>
        </p:nvSpPr>
        <p:spPr>
          <a:xfrm>
            <a:off x="457200" y="27432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vert="horz" wrap="square" lIns="90004" tIns="46798" rIns="90004" bIns="46798" anchor="ctr" anchorCtr="1" compatLnSpc="1"/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4400" b="0" i="0" u="none" strike="noStrike" kern="1200" cap="none" spc="-1" baseline="0">
              <a:solidFill>
                <a:srgbClr val="000000"/>
              </a:solidFill>
              <a:uFillTx/>
              <a:latin typeface="Arial"/>
              <a:ea typeface="DejaVu Sans"/>
              <a:cs typeface="DejaVu Sans"/>
            </a:endParaRPr>
          </a:p>
        </p:txBody>
      </p:sp>
      <p:sp>
        <p:nvSpPr>
          <p:cNvPr id="3" name="CustomShape 2"/>
          <p:cNvSpPr/>
          <p:nvPr/>
        </p:nvSpPr>
        <p:spPr>
          <a:xfrm>
            <a:off x="1219315" y="228600"/>
            <a:ext cx="6400800" cy="642603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0004" tIns="46798" rIns="90004" bIns="46798" anchor="t" anchorCtr="0" compatLnSpc="1"/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1800" b="1" i="0" u="none" strike="noStrike" kern="1200" cap="none" spc="-1" baseline="0">
                <a:solidFill>
                  <a:srgbClr val="000000"/>
                </a:solidFill>
                <a:uFillTx/>
                <a:latin typeface="Times New Roman"/>
                <a:ea typeface="Times New Roman"/>
                <a:cs typeface="DejaVu Sans"/>
              </a:rPr>
              <a:t>ОБРАЗОВАТЕЛЬНАЯ ОБЛАСТЬ </a:t>
            </a:r>
            <a:r>
              <a:rPr lang="ru-RU" sz="18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  <a:ea typeface="DejaVu Sans"/>
                <a:cs typeface="DejaVu Sans"/>
              </a:rPr>
              <a:t/>
            </a:r>
            <a:br>
              <a:rPr lang="ru-RU" sz="18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  <a:ea typeface="DejaVu Sans"/>
                <a:cs typeface="DejaVu Sans"/>
              </a:rPr>
            </a:br>
            <a:r>
              <a:rPr lang="ru-RU" sz="1800" b="1" i="0" u="none" strike="noStrike" kern="1200" cap="none" spc="-1" baseline="0">
                <a:solidFill>
                  <a:srgbClr val="000000"/>
                </a:solidFill>
                <a:uFillTx/>
                <a:latin typeface="Times New Roman"/>
                <a:ea typeface="Times New Roman"/>
                <a:cs typeface="DejaVu Sans"/>
              </a:rPr>
              <a:t>«ХУДОЖЕСТВЕННО-ЭСТЕТИЧЕСКОЕ РАЗВИТИЕ»:</a:t>
            </a:r>
            <a:endParaRPr lang="ru-RU" sz="1800" b="0" i="0" u="none" strike="noStrike" kern="1200" cap="none" spc="-1" baseline="0">
              <a:solidFill>
                <a:srgbClr val="000000"/>
              </a:solidFill>
              <a:uFillTx/>
              <a:latin typeface="Arial"/>
              <a:ea typeface="DejaVu Sans"/>
              <a:cs typeface="DejaVu Sans"/>
            </a:endParaRPr>
          </a:p>
        </p:txBody>
      </p:sp>
      <p:sp>
        <p:nvSpPr>
          <p:cNvPr id="4" name="CustomShape 3"/>
          <p:cNvSpPr/>
          <p:nvPr/>
        </p:nvSpPr>
        <p:spPr>
          <a:xfrm>
            <a:off x="1143000" y="990715"/>
            <a:ext cx="6477115" cy="3744358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0004" tIns="46798" rIns="90004" bIns="46798" anchor="t" anchorCtr="0" compatLnSpc="1"/>
          <a:lstStyle/>
          <a:p>
            <a:pPr marL="0" marR="0" lvl="0" indent="0" algn="just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1200" b="1" i="0" u="none" strike="noStrike" kern="1200" cap="none" spc="-1" baseline="0">
                <a:solidFill>
                  <a:srgbClr val="000000"/>
                </a:solidFill>
                <a:uFillTx/>
                <a:latin typeface="Times New Roman"/>
                <a:ea typeface="Times New Roman"/>
                <a:cs typeface="DejaVu Sans"/>
              </a:rPr>
              <a:t>Основная цель:</a:t>
            </a:r>
            <a:endParaRPr lang="en-US" sz="1200" b="0" i="0" u="none" strike="noStrike" kern="1200" cap="none" spc="-1" baseline="0">
              <a:solidFill>
                <a:srgbClr val="000000"/>
              </a:solidFill>
              <a:uFillTx/>
              <a:latin typeface="Arial"/>
              <a:ea typeface="DejaVu Sans"/>
              <a:cs typeface="DejaVu Sans"/>
            </a:endParaRPr>
          </a:p>
          <a:p>
            <a:pPr marL="0" marR="0" lvl="0" indent="0" algn="just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1200" b="0" i="0" u="none" strike="noStrike" kern="1200" cap="none" spc="-1" baseline="0">
                <a:solidFill>
                  <a:srgbClr val="000000"/>
                </a:solidFill>
                <a:uFillTx/>
                <a:latin typeface="Times New Roman"/>
                <a:ea typeface="Times New Roman"/>
                <a:cs typeface="DejaVu Sans"/>
              </a:rPr>
              <a:t>формирование интереса к эстетической стороне окружающей действительности; развитие эстетических чувств детей; развитие детского художественного творчества, интереса к самостоятельной творческой деятельности.</a:t>
            </a:r>
            <a:endParaRPr lang="en-US" sz="1200" b="0" i="0" u="none" strike="noStrike" kern="1200" cap="none" spc="-1" baseline="0">
              <a:solidFill>
                <a:srgbClr val="000000"/>
              </a:solidFill>
              <a:uFillTx/>
              <a:latin typeface="Arial"/>
              <a:ea typeface="DejaVu Sans"/>
              <a:cs typeface="DejaVu Sans"/>
            </a:endParaRPr>
          </a:p>
          <a:p>
            <a:pPr marL="0" marR="0" lvl="0" indent="0" algn="just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1200" b="1" i="0" u="none" strike="noStrike" kern="1200" cap="none" spc="-1" baseline="0">
                <a:solidFill>
                  <a:srgbClr val="000000"/>
                </a:solidFill>
                <a:uFillTx/>
                <a:latin typeface="Times New Roman"/>
                <a:ea typeface="Times New Roman"/>
                <a:cs typeface="DejaVu Sans"/>
              </a:rPr>
              <a:t>Задачи художественно-эстетического развития по ФГОС ДО:</a:t>
            </a:r>
            <a:endParaRPr lang="en-US" sz="1200" b="0" i="0" u="none" strike="noStrike" kern="1200" cap="none" spc="-1" baseline="0">
              <a:solidFill>
                <a:srgbClr val="000000"/>
              </a:solidFill>
              <a:uFillTx/>
              <a:latin typeface="Arial"/>
              <a:ea typeface="DejaVu Sans"/>
              <a:cs typeface="DejaVu Sans"/>
            </a:endParaRPr>
          </a:p>
          <a:p>
            <a:pPr marL="0" marR="0" lvl="0" indent="0" algn="just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1200" b="0" i="0" u="none" strike="noStrike" kern="1200" cap="none" spc="-1" baseline="0">
                <a:solidFill>
                  <a:srgbClr val="000000"/>
                </a:solidFill>
                <a:uFillTx/>
                <a:latin typeface="Times New Roman"/>
                <a:ea typeface="Times New Roman"/>
                <a:cs typeface="DejaVu Sans"/>
              </a:rPr>
              <a:t>Развитие предпосылок ценностно-смыслового восприятия и понимания произведений искусства, мира природы</a:t>
            </a:r>
            <a:endParaRPr lang="en-US" sz="1200" b="0" i="0" u="none" strike="noStrike" kern="1200" cap="none" spc="-1" baseline="0">
              <a:solidFill>
                <a:srgbClr val="000000"/>
              </a:solidFill>
              <a:uFillTx/>
              <a:latin typeface="Arial"/>
              <a:ea typeface="DejaVu Sans"/>
              <a:cs typeface="DejaVu Sans"/>
            </a:endParaRPr>
          </a:p>
          <a:p>
            <a:pPr marL="0" marR="0" lvl="0" indent="0" algn="just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1200" b="0" i="0" u="none" strike="noStrike" kern="1200" cap="none" spc="-1" baseline="0">
                <a:solidFill>
                  <a:srgbClr val="000000"/>
                </a:solidFill>
                <a:uFillTx/>
                <a:latin typeface="Times New Roman"/>
                <a:ea typeface="Times New Roman"/>
                <a:cs typeface="DejaVu Sans"/>
              </a:rPr>
              <a:t>Становление эстетического отношения к окружающему миру</a:t>
            </a:r>
            <a:endParaRPr lang="en-US" sz="1200" b="0" i="0" u="none" strike="noStrike" kern="1200" cap="none" spc="-1" baseline="0">
              <a:solidFill>
                <a:srgbClr val="000000"/>
              </a:solidFill>
              <a:uFillTx/>
              <a:latin typeface="Arial"/>
              <a:ea typeface="DejaVu Sans"/>
              <a:cs typeface="DejaVu Sans"/>
            </a:endParaRPr>
          </a:p>
          <a:p>
            <a:pPr marL="0" marR="0" lvl="0" indent="0" algn="just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1200" b="0" i="0" u="none" strike="noStrike" kern="1200" cap="none" spc="-1" baseline="0">
                <a:solidFill>
                  <a:srgbClr val="000000"/>
                </a:solidFill>
                <a:uFillTx/>
                <a:latin typeface="Times New Roman"/>
                <a:ea typeface="Times New Roman"/>
                <a:cs typeface="DejaVu Sans"/>
              </a:rPr>
              <a:t>Формирование элементарных представлений о видах искусства</a:t>
            </a:r>
            <a:endParaRPr lang="en-US" sz="1200" b="0" i="0" u="none" strike="noStrike" kern="1200" cap="none" spc="-1" baseline="0">
              <a:solidFill>
                <a:srgbClr val="000000"/>
              </a:solidFill>
              <a:uFillTx/>
              <a:latin typeface="Arial"/>
              <a:ea typeface="DejaVu Sans"/>
              <a:cs typeface="DejaVu Sans"/>
            </a:endParaRPr>
          </a:p>
          <a:p>
            <a:pPr marL="0" marR="0" lvl="0" indent="0" algn="just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1200" b="0" i="0" u="none" strike="noStrike" kern="1200" cap="none" spc="-1" baseline="0">
                <a:solidFill>
                  <a:srgbClr val="000000"/>
                </a:solidFill>
                <a:uFillTx/>
                <a:latin typeface="Times New Roman"/>
                <a:ea typeface="Times New Roman"/>
                <a:cs typeface="DejaVu Sans"/>
              </a:rPr>
              <a:t>Восприятие музыки</a:t>
            </a:r>
            <a:endParaRPr lang="en-US" sz="1200" b="0" i="0" u="none" strike="noStrike" kern="1200" cap="none" spc="-1" baseline="0">
              <a:solidFill>
                <a:srgbClr val="000000"/>
              </a:solidFill>
              <a:uFillTx/>
              <a:latin typeface="Arial"/>
              <a:ea typeface="DejaVu Sans"/>
              <a:cs typeface="DejaVu Sans"/>
            </a:endParaRPr>
          </a:p>
          <a:p>
            <a:pPr marL="0" marR="0" lvl="0" indent="0" algn="just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1200" b="0" i="0" u="none" strike="noStrike" kern="1200" cap="none" spc="-1" baseline="0">
                <a:solidFill>
                  <a:srgbClr val="000000"/>
                </a:solidFill>
                <a:uFillTx/>
                <a:latin typeface="Times New Roman"/>
                <a:ea typeface="Times New Roman"/>
                <a:cs typeface="DejaVu Sans"/>
              </a:rPr>
              <a:t> Восприятие художественной литературы, фольклора</a:t>
            </a:r>
            <a:endParaRPr lang="en-US" sz="1200" b="0" i="0" u="none" strike="noStrike" kern="1200" cap="none" spc="-1" baseline="0">
              <a:solidFill>
                <a:srgbClr val="000000"/>
              </a:solidFill>
              <a:uFillTx/>
              <a:latin typeface="Arial"/>
              <a:ea typeface="DejaVu Sans"/>
              <a:cs typeface="DejaVu Sans"/>
            </a:endParaRPr>
          </a:p>
          <a:p>
            <a:pPr marL="0" marR="0" lvl="0" indent="0" algn="just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1200" b="0" i="0" u="none" strike="noStrike" kern="1200" cap="none" spc="-1" baseline="0">
                <a:solidFill>
                  <a:srgbClr val="000000"/>
                </a:solidFill>
                <a:uFillTx/>
                <a:latin typeface="Times New Roman"/>
                <a:ea typeface="Times New Roman"/>
                <a:cs typeface="DejaVu Sans"/>
              </a:rPr>
              <a:t>Стимулирование сопереживания персонажам художественных произведений</a:t>
            </a:r>
            <a:endParaRPr lang="en-US" sz="1200" b="0" i="0" u="none" strike="noStrike" kern="1200" cap="none" spc="-1" baseline="0">
              <a:solidFill>
                <a:srgbClr val="000000"/>
              </a:solidFill>
              <a:uFillTx/>
              <a:latin typeface="Arial"/>
              <a:ea typeface="DejaVu Sans"/>
              <a:cs typeface="DejaVu Sans"/>
            </a:endParaRPr>
          </a:p>
          <a:p>
            <a:pPr marL="0" marR="0" lvl="0" indent="0" algn="just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1200" b="0" i="0" u="none" strike="noStrike" kern="1200" cap="none" spc="-1" baseline="0">
                <a:solidFill>
                  <a:srgbClr val="000000"/>
                </a:solidFill>
                <a:uFillTx/>
                <a:latin typeface="Times New Roman"/>
                <a:ea typeface="Times New Roman"/>
                <a:cs typeface="DejaVu Sans"/>
              </a:rPr>
              <a:t>Реализация самостоятельной творческой деятельности (изобразительной, конструктивно-модельной, музыкальной и др.)</a:t>
            </a:r>
            <a:endParaRPr lang="en-US" sz="1200" b="0" i="0" u="none" strike="noStrike" kern="1200" cap="none" spc="-1" baseline="0">
              <a:solidFill>
                <a:srgbClr val="000000"/>
              </a:solidFill>
              <a:uFillTx/>
              <a:latin typeface="Arial"/>
              <a:ea typeface="DejaVu Sans"/>
              <a:cs typeface="DejaVu Sans"/>
            </a:endParaRPr>
          </a:p>
          <a:p>
            <a:pPr marL="0" marR="0" lvl="0" indent="0" algn="just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1200" b="1" i="0" u="none" strike="noStrike" kern="1200" cap="none" spc="-1" baseline="0">
                <a:solidFill>
                  <a:srgbClr val="000000"/>
                </a:solidFill>
                <a:uFillTx/>
                <a:latin typeface="Times New Roman"/>
                <a:ea typeface="Times New Roman"/>
                <a:cs typeface="DejaVu Sans"/>
              </a:rPr>
              <a:t>Основные направления работы по художественно-эстетическому развитию </a:t>
            </a:r>
            <a:endParaRPr lang="en-US" sz="1200" b="0" i="0" u="none" strike="noStrike" kern="1200" cap="none" spc="-1" baseline="0">
              <a:solidFill>
                <a:srgbClr val="000000"/>
              </a:solidFill>
              <a:uFillTx/>
              <a:latin typeface="Arial"/>
              <a:ea typeface="DejaVu Sans"/>
              <a:cs typeface="DejaVu Sans"/>
            </a:endParaRPr>
          </a:p>
          <a:p>
            <a:pPr marL="0" marR="0" lvl="0" indent="0" algn="just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1200" b="1" i="0" u="none" strike="noStrike" kern="1200" cap="none" spc="-1" baseline="0">
                <a:solidFill>
                  <a:srgbClr val="000000"/>
                </a:solidFill>
                <a:uFillTx/>
                <a:latin typeface="Times New Roman"/>
                <a:ea typeface="Times New Roman"/>
                <a:cs typeface="DejaVu Sans"/>
              </a:rPr>
              <a:t>детей в дошкольном учреждении:</a:t>
            </a:r>
            <a:endParaRPr lang="en-US" sz="1200" b="0" i="0" u="none" strike="noStrike" kern="1200" cap="none" spc="-1" baseline="0">
              <a:solidFill>
                <a:srgbClr val="000000"/>
              </a:solidFill>
              <a:uFillTx/>
              <a:latin typeface="Arial"/>
              <a:ea typeface="DejaVu Sans"/>
              <a:cs typeface="DejaVu Sans"/>
            </a:endParaRPr>
          </a:p>
          <a:p>
            <a:pPr marL="0" marR="0" lvl="0" indent="0" algn="just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1200" b="0" i="1" u="none" strike="noStrike" kern="1200" cap="none" spc="-1" baseline="0">
                <a:solidFill>
                  <a:srgbClr val="000000"/>
                </a:solidFill>
                <a:uFillTx/>
                <a:latin typeface="Times New Roman"/>
                <a:ea typeface="Times New Roman"/>
                <a:cs typeface="DejaVu Sans"/>
              </a:rPr>
              <a:t>Приобщение к искусству</a:t>
            </a:r>
            <a:endParaRPr lang="en-US" sz="1200" b="0" i="0" u="none" strike="noStrike" kern="1200" cap="none" spc="-1" baseline="0">
              <a:solidFill>
                <a:srgbClr val="000000"/>
              </a:solidFill>
              <a:uFillTx/>
              <a:latin typeface="Arial"/>
              <a:ea typeface="DejaVu Sans"/>
              <a:cs typeface="DejaVu Sans"/>
            </a:endParaRPr>
          </a:p>
          <a:p>
            <a:pPr marL="0" marR="0" lvl="0" indent="0" algn="just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1200" b="0" i="1" u="none" strike="noStrike" kern="1200" cap="none" spc="-1" baseline="0">
                <a:solidFill>
                  <a:srgbClr val="000000"/>
                </a:solidFill>
                <a:uFillTx/>
                <a:latin typeface="Times New Roman"/>
                <a:ea typeface="Times New Roman"/>
                <a:cs typeface="DejaVu Sans"/>
              </a:rPr>
              <a:t>Изобразительная деятельность</a:t>
            </a:r>
            <a:endParaRPr lang="en-US" sz="1200" b="0" i="0" u="none" strike="noStrike" kern="1200" cap="none" spc="-1" baseline="0">
              <a:solidFill>
                <a:srgbClr val="000000"/>
              </a:solidFill>
              <a:uFillTx/>
              <a:latin typeface="Arial"/>
              <a:ea typeface="DejaVu Sans"/>
              <a:cs typeface="DejaVu Sans"/>
            </a:endParaRPr>
          </a:p>
          <a:p>
            <a:pPr marL="0" marR="0" lvl="0" indent="0" algn="just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1200" b="0" i="1" u="none" strike="noStrike" kern="1200" cap="none" spc="-1" baseline="0">
                <a:solidFill>
                  <a:srgbClr val="000000"/>
                </a:solidFill>
                <a:uFillTx/>
                <a:latin typeface="Times New Roman"/>
                <a:ea typeface="Times New Roman"/>
                <a:cs typeface="DejaVu Sans"/>
              </a:rPr>
              <a:t>Конструктивно-модельная  деятельность</a:t>
            </a:r>
            <a:endParaRPr lang="en-US" sz="1200" b="0" i="0" u="none" strike="noStrike" kern="1200" cap="none" spc="-1" baseline="0">
              <a:solidFill>
                <a:srgbClr val="000000"/>
              </a:solidFill>
              <a:uFillTx/>
              <a:latin typeface="Arial"/>
              <a:ea typeface="DejaVu Sans"/>
              <a:cs typeface="DejaVu Sans"/>
            </a:endParaRPr>
          </a:p>
          <a:p>
            <a:pPr marL="0" marR="0" lvl="0" indent="0" algn="just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1200" b="0" i="1" u="none" strike="noStrike" kern="1200" cap="none" spc="-1" baseline="0">
                <a:solidFill>
                  <a:srgbClr val="000000"/>
                </a:solidFill>
                <a:uFillTx/>
                <a:latin typeface="Times New Roman"/>
                <a:ea typeface="Times New Roman"/>
                <a:cs typeface="DejaVu Sans"/>
              </a:rPr>
              <a:t>Музыкальная  деятельность</a:t>
            </a:r>
            <a:endParaRPr lang="en-US" sz="1200" b="0" i="0" u="none" strike="noStrike" kern="1200" cap="none" spc="-1" baseline="0">
              <a:solidFill>
                <a:srgbClr val="000000"/>
              </a:solidFill>
              <a:uFillTx/>
              <a:latin typeface="Arial"/>
              <a:ea typeface="DejaVu Sans"/>
              <a:cs typeface="DejaVu Sans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Shape 1"/>
          <p:cNvSpPr txBox="1"/>
          <p:nvPr/>
        </p:nvSpPr>
        <p:spPr>
          <a:xfrm>
            <a:off x="457200" y="27432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vert="horz" wrap="square" lIns="90004" tIns="46798" rIns="90004" bIns="46798" anchor="ctr" anchorCtr="1" compatLnSpc="1"/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4400" b="0" i="0" u="none" strike="noStrike" kern="1200" cap="none" spc="-1" baseline="0">
              <a:solidFill>
                <a:srgbClr val="000000"/>
              </a:solidFill>
              <a:uFillTx/>
              <a:latin typeface="Arial"/>
              <a:ea typeface="DejaVu Sans"/>
              <a:cs typeface="DejaVu Sans"/>
            </a:endParaRPr>
          </a:p>
        </p:txBody>
      </p:sp>
      <p:sp>
        <p:nvSpPr>
          <p:cNvPr id="3" name="CustomShape 2"/>
          <p:cNvSpPr/>
          <p:nvPr/>
        </p:nvSpPr>
        <p:spPr>
          <a:xfrm>
            <a:off x="2133715" y="380884"/>
            <a:ext cx="4724284" cy="642603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0004" tIns="46798" rIns="90004" bIns="46798" anchor="t" anchorCtr="0" compatLnSpc="1"/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1800" b="1" i="0" u="none" strike="noStrike" kern="1200" cap="none" spc="-1" baseline="0">
                <a:solidFill>
                  <a:srgbClr val="002060"/>
                </a:solidFill>
                <a:uFillTx/>
                <a:latin typeface="Times New Roman"/>
                <a:ea typeface="Times New Roman"/>
                <a:cs typeface="DejaVu Sans"/>
              </a:rPr>
              <a:t>Направления взаимодействия с семьями воспитанников:</a:t>
            </a:r>
            <a:endParaRPr lang="en-US" sz="1800" b="0" i="0" u="none" strike="noStrike" kern="1200" cap="none" spc="-1" baseline="0">
              <a:solidFill>
                <a:srgbClr val="000000"/>
              </a:solidFill>
              <a:uFillTx/>
              <a:latin typeface="Arial"/>
              <a:ea typeface="DejaVu Sans"/>
              <a:cs typeface="DejaVu Sans"/>
            </a:endParaRPr>
          </a:p>
        </p:txBody>
      </p:sp>
      <p:sp>
        <p:nvSpPr>
          <p:cNvPr id="4" name="CustomShape 3"/>
          <p:cNvSpPr/>
          <p:nvPr/>
        </p:nvSpPr>
        <p:spPr>
          <a:xfrm>
            <a:off x="1600200" y="1447915"/>
            <a:ext cx="7010284" cy="1143000"/>
          </a:xfrm>
          <a:custGeom>
            <a:avLst/>
            <a:gdLst>
              <a:gd name="f0" fmla="val w"/>
              <a:gd name="f1" fmla="val h"/>
              <a:gd name="f2" fmla="val 0"/>
              <a:gd name="f3" fmla="val 19475"/>
              <a:gd name="f4" fmla="val 3177"/>
              <a:gd name="f5" fmla="val 1588"/>
              <a:gd name="f6" fmla="val 794"/>
              <a:gd name="f7" fmla="val 2382"/>
              <a:gd name="f8" fmla="val 3176"/>
              <a:gd name="f9" fmla="val 17886"/>
              <a:gd name="f10" fmla="val 18680"/>
              <a:gd name="f11" fmla="val 19474"/>
              <a:gd name="f12" fmla="*/ f0 1 19475"/>
              <a:gd name="f13" fmla="*/ f1 1 3177"/>
              <a:gd name="f14" fmla="+- f4 0 f2"/>
              <a:gd name="f15" fmla="+- f3 0 f2"/>
              <a:gd name="f16" fmla="*/ f15 1 19475"/>
              <a:gd name="f17" fmla="*/ f14 1 3177"/>
              <a:gd name="f18" fmla="*/ 0 1 f16"/>
              <a:gd name="f19" fmla="*/ f3 1 f16"/>
              <a:gd name="f20" fmla="*/ 0 1 f17"/>
              <a:gd name="f21" fmla="*/ f4 1 f17"/>
              <a:gd name="f22" fmla="*/ f18 f12 1"/>
              <a:gd name="f23" fmla="*/ f19 f12 1"/>
              <a:gd name="f24" fmla="*/ f21 f13 1"/>
              <a:gd name="f25" fmla="*/ f20 f13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22" t="f25" r="f23" b="f24"/>
            <a:pathLst>
              <a:path w="19475" h="3177">
                <a:moveTo>
                  <a:pt x="f5" y="f2"/>
                </a:moveTo>
                <a:cubicBezTo>
                  <a:pt x="f6" y="f2"/>
                  <a:pt x="f2" y="f6"/>
                  <a:pt x="f2" y="f5"/>
                </a:cubicBezTo>
                <a:lnTo>
                  <a:pt x="f2" y="f5"/>
                </a:lnTo>
                <a:cubicBezTo>
                  <a:pt x="f2" y="f7"/>
                  <a:pt x="f6" y="f8"/>
                  <a:pt x="f5" y="f8"/>
                </a:cubicBezTo>
                <a:lnTo>
                  <a:pt x="f9" y="f8"/>
                </a:lnTo>
                <a:cubicBezTo>
                  <a:pt x="f10" y="f8"/>
                  <a:pt x="f11" y="f7"/>
                  <a:pt x="f11" y="f5"/>
                </a:cubicBezTo>
                <a:lnTo>
                  <a:pt x="f11" y="f5"/>
                </a:lnTo>
                <a:cubicBezTo>
                  <a:pt x="f11" y="f6"/>
                  <a:pt x="f10" y="f2"/>
                  <a:pt x="f9" y="f2"/>
                </a:cubicBezTo>
                <a:lnTo>
                  <a:pt x="f5" y="f2"/>
                </a:lnTo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004" tIns="46798" rIns="90004" bIns="46798" anchor="ctr" anchorCtr="1" compatLnSpc="1"/>
          <a:lstStyle/>
          <a:p>
            <a:pPr marL="0" marR="0" lvl="0" indent="0" algn="ctr" defTabSz="914400" rtl="0" fontAlgn="auto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1200" b="1" i="0" u="none" strike="noStrike" kern="1200" cap="none" spc="-1" baseline="0">
                <a:solidFill>
                  <a:srgbClr val="002060"/>
                </a:solidFill>
                <a:uFillTx/>
                <a:latin typeface="Times New Roman"/>
                <a:ea typeface="Times New Roman"/>
                <a:cs typeface="DejaVu Sans"/>
              </a:rPr>
              <a:t>ВЗАИМОПОЗНАНИЕ И ВЗАИМОИНФОРМИРОВАНИЕ </a:t>
            </a:r>
            <a:endParaRPr lang="en-US" sz="1200" b="0" i="0" u="none" strike="noStrike" kern="1200" cap="none" spc="-1" baseline="0">
              <a:solidFill>
                <a:srgbClr val="000000"/>
              </a:solidFill>
              <a:uFillTx/>
              <a:latin typeface="Arial"/>
              <a:ea typeface="DejaVu Sans"/>
              <a:cs typeface="DejaVu Sans"/>
            </a:endParaRPr>
          </a:p>
          <a:p>
            <a:pPr marL="0" marR="0" lvl="0" indent="0" algn="ctr" defTabSz="914400" rtl="0" fontAlgn="auto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1200" b="1" i="0" u="none" strike="noStrike" kern="1200" cap="none" spc="-1" baseline="0">
                <a:solidFill>
                  <a:srgbClr val="002060"/>
                </a:solidFill>
                <a:uFillTx/>
                <a:latin typeface="Times New Roman"/>
                <a:ea typeface="Times New Roman"/>
                <a:cs typeface="DejaVu Sans"/>
              </a:rPr>
              <a:t>(</a:t>
            </a:r>
            <a:r>
              <a:rPr lang="ru-RU" sz="1200" b="0" i="0" u="none" strike="noStrike" kern="1200" cap="none" spc="-1" baseline="0">
                <a:solidFill>
                  <a:srgbClr val="000000"/>
                </a:solidFill>
                <a:uFillTx/>
                <a:latin typeface="Times New Roman"/>
                <a:ea typeface="Times New Roman"/>
                <a:cs typeface="DejaVu Sans"/>
              </a:rPr>
              <a:t>беседы, консультации, буклеты, памятки, папки-передвижки, анкетирование, посещение семей на дому, </a:t>
            </a:r>
            <a:endParaRPr lang="en-US" sz="1200" b="0" i="0" u="none" strike="noStrike" kern="1200" cap="none" spc="-1" baseline="0">
              <a:solidFill>
                <a:srgbClr val="000000"/>
              </a:solidFill>
              <a:uFillTx/>
              <a:latin typeface="Arial"/>
              <a:ea typeface="DejaVu Sans"/>
              <a:cs typeface="DejaVu Sans"/>
            </a:endParaRPr>
          </a:p>
          <a:p>
            <a:pPr marL="0" marR="0" lvl="0" indent="0" algn="ctr" defTabSz="914400" rtl="0" fontAlgn="auto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1200" b="0" i="0" u="none" strike="noStrike" kern="1200" cap="none" spc="-1" baseline="0">
                <a:solidFill>
                  <a:srgbClr val="000000"/>
                </a:solidFill>
                <a:uFillTx/>
                <a:latin typeface="Times New Roman"/>
                <a:ea typeface="Times New Roman"/>
                <a:cs typeface="DejaVu Sans"/>
              </a:rPr>
              <a:t>сбор сведений о семье, </a:t>
            </a:r>
            <a:endParaRPr lang="en-US" sz="1200" b="0" i="0" u="none" strike="noStrike" kern="1200" cap="none" spc="-1" baseline="0">
              <a:solidFill>
                <a:srgbClr val="000000"/>
              </a:solidFill>
              <a:uFillTx/>
              <a:latin typeface="Arial"/>
              <a:ea typeface="DejaVu Sans"/>
              <a:cs typeface="DejaVu Sans"/>
            </a:endParaRPr>
          </a:p>
          <a:p>
            <a:pPr marL="0" marR="0" lvl="0" indent="0" algn="ctr" defTabSz="914400" rtl="0" fontAlgn="auto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1200" b="0" i="0" u="none" strike="noStrike" kern="1200" cap="none" spc="-1" baseline="0">
                <a:solidFill>
                  <a:srgbClr val="000000"/>
                </a:solidFill>
                <a:uFillTx/>
                <a:latin typeface="Times New Roman"/>
                <a:ea typeface="Times New Roman"/>
                <a:cs typeface="DejaVu Sans"/>
              </a:rPr>
              <a:t>проведение Дней открытых дверей, информирование через сайт ДОУ)</a:t>
            </a:r>
            <a:endParaRPr lang="en-US" sz="1200" b="0" i="0" u="none" strike="noStrike" kern="1200" cap="none" spc="-1" baseline="0">
              <a:solidFill>
                <a:srgbClr val="000000"/>
              </a:solidFill>
              <a:uFillTx/>
              <a:latin typeface="Arial"/>
              <a:ea typeface="DejaVu Sans"/>
              <a:cs typeface="DejaVu Sans"/>
            </a:endParaRPr>
          </a:p>
        </p:txBody>
      </p:sp>
      <p:sp>
        <p:nvSpPr>
          <p:cNvPr id="5" name="CustomShape 4"/>
          <p:cNvSpPr/>
          <p:nvPr/>
        </p:nvSpPr>
        <p:spPr>
          <a:xfrm rot="16200004">
            <a:off x="4037761" y="914400"/>
            <a:ext cx="457200" cy="609484"/>
          </a:xfrm>
          <a:custGeom>
            <a:avLst/>
            <a:gdLst>
              <a:gd name="f0" fmla="val w"/>
              <a:gd name="f1" fmla="val h"/>
              <a:gd name="f2" fmla="val 0"/>
              <a:gd name="f3" fmla="val 1272"/>
              <a:gd name="f4" fmla="val 1695"/>
              <a:gd name="f5" fmla="val 1271"/>
              <a:gd name="f6" fmla="val 1241"/>
              <a:gd name="f7" fmla="val 535"/>
              <a:gd name="f8" fmla="val 1694"/>
              <a:gd name="f9" fmla="val 847"/>
              <a:gd name="f10" fmla="val 454"/>
              <a:gd name="f11" fmla="*/ f0 1 1272"/>
              <a:gd name="f12" fmla="*/ f1 1 1695"/>
              <a:gd name="f13" fmla="+- f4 0 f2"/>
              <a:gd name="f14" fmla="+- f3 0 f2"/>
              <a:gd name="f15" fmla="*/ f14 1 1272"/>
              <a:gd name="f16" fmla="*/ f13 1 1695"/>
              <a:gd name="f17" fmla="*/ 0 1 f15"/>
              <a:gd name="f18" fmla="*/ f3 1 f15"/>
              <a:gd name="f19" fmla="*/ 0 1 f16"/>
              <a:gd name="f20" fmla="*/ f4 1 f16"/>
              <a:gd name="f21" fmla="*/ f17 f11 1"/>
              <a:gd name="f22" fmla="*/ f18 f11 1"/>
              <a:gd name="f23" fmla="*/ f20 f12 1"/>
              <a:gd name="f24" fmla="*/ f19 f12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21" t="f24" r="f22" b="f23"/>
            <a:pathLst>
              <a:path w="1272" h="1695">
                <a:moveTo>
                  <a:pt x="f5" y="f6"/>
                </a:moveTo>
                <a:lnTo>
                  <a:pt x="f7" y="f6"/>
                </a:lnTo>
                <a:lnTo>
                  <a:pt x="f7" y="f8"/>
                </a:lnTo>
                <a:lnTo>
                  <a:pt x="f2" y="f9"/>
                </a:lnTo>
                <a:lnTo>
                  <a:pt x="f7" y="f2"/>
                </a:lnTo>
                <a:lnTo>
                  <a:pt x="f7" y="f10"/>
                </a:lnTo>
                <a:lnTo>
                  <a:pt x="f5" y="f10"/>
                </a:lnTo>
                <a:lnTo>
                  <a:pt x="f5" y="f6"/>
                </a:lnTo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0" tIns="0" rIns="0" bIns="0" anchor="t" anchorCtr="0" compatLnSpc="1"/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1800" b="0" i="0" u="none" strike="noStrike" kern="1200" cap="none" spc="0" baseline="0">
              <a:solidFill>
                <a:srgbClr val="000000"/>
              </a:solidFill>
              <a:uFillTx/>
              <a:latin typeface="Constantia"/>
            </a:endParaRPr>
          </a:p>
        </p:txBody>
      </p:sp>
      <p:sp>
        <p:nvSpPr>
          <p:cNvPr id="6" name="CustomShape 5"/>
          <p:cNvSpPr/>
          <p:nvPr/>
        </p:nvSpPr>
        <p:spPr>
          <a:xfrm rot="16200004">
            <a:off x="4631043" y="777962"/>
            <a:ext cx="636843" cy="755641"/>
          </a:xfrm>
          <a:custGeom>
            <a:avLst/>
            <a:gdLst>
              <a:gd name="f0" fmla="val w"/>
              <a:gd name="f1" fmla="val h"/>
              <a:gd name="f2" fmla="val 0"/>
              <a:gd name="f3" fmla="val 1771"/>
              <a:gd name="f4" fmla="val 2101"/>
              <a:gd name="f5" fmla="val 1539"/>
              <a:gd name="f6" fmla="val 1024"/>
              <a:gd name="f7" fmla="val 2100"/>
              <a:gd name="f8" fmla="val 1770"/>
              <a:gd name="f9" fmla="val 1050"/>
              <a:gd name="f10" fmla="val 562"/>
              <a:gd name="f11" fmla="*/ f0 1 1771"/>
              <a:gd name="f12" fmla="*/ f1 1 2101"/>
              <a:gd name="f13" fmla="+- f4 0 f2"/>
              <a:gd name="f14" fmla="+- f3 0 f2"/>
              <a:gd name="f15" fmla="*/ f14 1 1771"/>
              <a:gd name="f16" fmla="*/ f13 1 2101"/>
              <a:gd name="f17" fmla="*/ 0 1 f15"/>
              <a:gd name="f18" fmla="*/ f3 1 f15"/>
              <a:gd name="f19" fmla="*/ 0 1 f16"/>
              <a:gd name="f20" fmla="*/ f4 1 f16"/>
              <a:gd name="f21" fmla="*/ f17 f11 1"/>
              <a:gd name="f22" fmla="*/ f18 f11 1"/>
              <a:gd name="f23" fmla="*/ f20 f12 1"/>
              <a:gd name="f24" fmla="*/ f19 f12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21" t="f24" r="f22" b="f23"/>
            <a:pathLst>
              <a:path w="1771" h="2101">
                <a:moveTo>
                  <a:pt x="f2" y="f5"/>
                </a:moveTo>
                <a:lnTo>
                  <a:pt x="f6" y="f5"/>
                </a:lnTo>
                <a:lnTo>
                  <a:pt x="f6" y="f7"/>
                </a:lnTo>
                <a:lnTo>
                  <a:pt x="f8" y="f9"/>
                </a:lnTo>
                <a:lnTo>
                  <a:pt x="f6" y="f2"/>
                </a:lnTo>
                <a:lnTo>
                  <a:pt x="f6" y="f10"/>
                </a:lnTo>
                <a:lnTo>
                  <a:pt x="f2" y="f10"/>
                </a:lnTo>
                <a:lnTo>
                  <a:pt x="f2" y="f5"/>
                </a:lnTo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0" tIns="0" rIns="0" bIns="0" anchor="t" anchorCtr="0" compatLnSpc="1"/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1800" b="0" i="0" u="none" strike="noStrike" kern="1200" cap="none" spc="0" baseline="0">
              <a:solidFill>
                <a:srgbClr val="000000"/>
              </a:solidFill>
              <a:uFillTx/>
              <a:latin typeface="Constantia"/>
            </a:endParaRPr>
          </a:p>
        </p:txBody>
      </p:sp>
      <p:sp>
        <p:nvSpPr>
          <p:cNvPr id="7" name="CustomShape 6"/>
          <p:cNvSpPr/>
          <p:nvPr/>
        </p:nvSpPr>
        <p:spPr>
          <a:xfrm>
            <a:off x="1523884" y="2819515"/>
            <a:ext cx="7086600" cy="1218959"/>
          </a:xfrm>
          <a:custGeom>
            <a:avLst/>
            <a:gdLst>
              <a:gd name="f0" fmla="val w"/>
              <a:gd name="f1" fmla="val h"/>
              <a:gd name="f2" fmla="val 0"/>
              <a:gd name="f3" fmla="val 19687"/>
              <a:gd name="f4" fmla="val 3388"/>
              <a:gd name="f5" fmla="val 1693"/>
              <a:gd name="f6" fmla="val 846"/>
              <a:gd name="f7" fmla="val 2540"/>
              <a:gd name="f8" fmla="val 3387"/>
              <a:gd name="f9" fmla="val 17992"/>
              <a:gd name="f10" fmla="val 18839"/>
              <a:gd name="f11" fmla="val 19686"/>
              <a:gd name="f12" fmla="*/ f0 1 19687"/>
              <a:gd name="f13" fmla="*/ f1 1 3388"/>
              <a:gd name="f14" fmla="+- f4 0 f2"/>
              <a:gd name="f15" fmla="+- f3 0 f2"/>
              <a:gd name="f16" fmla="*/ f15 1 19687"/>
              <a:gd name="f17" fmla="*/ f14 1 3388"/>
              <a:gd name="f18" fmla="*/ 0 1 f16"/>
              <a:gd name="f19" fmla="*/ f3 1 f16"/>
              <a:gd name="f20" fmla="*/ 0 1 f17"/>
              <a:gd name="f21" fmla="*/ f4 1 f17"/>
              <a:gd name="f22" fmla="*/ f18 f12 1"/>
              <a:gd name="f23" fmla="*/ f19 f12 1"/>
              <a:gd name="f24" fmla="*/ f21 f13 1"/>
              <a:gd name="f25" fmla="*/ f20 f13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22" t="f25" r="f23" b="f24"/>
            <a:pathLst>
              <a:path w="19687" h="3388">
                <a:moveTo>
                  <a:pt x="f5" y="f2"/>
                </a:moveTo>
                <a:cubicBezTo>
                  <a:pt x="f6" y="f2"/>
                  <a:pt x="f2" y="f6"/>
                  <a:pt x="f2" y="f5"/>
                </a:cubicBezTo>
                <a:lnTo>
                  <a:pt x="f2" y="f5"/>
                </a:lnTo>
                <a:cubicBezTo>
                  <a:pt x="f2" y="f7"/>
                  <a:pt x="f6" y="f8"/>
                  <a:pt x="f5" y="f8"/>
                </a:cubicBezTo>
                <a:lnTo>
                  <a:pt x="f9" y="f8"/>
                </a:lnTo>
                <a:cubicBezTo>
                  <a:pt x="f10" y="f8"/>
                  <a:pt x="f11" y="f7"/>
                  <a:pt x="f11" y="f5"/>
                </a:cubicBezTo>
                <a:lnTo>
                  <a:pt x="f11" y="f5"/>
                </a:lnTo>
                <a:cubicBezTo>
                  <a:pt x="f11" y="f6"/>
                  <a:pt x="f10" y="f2"/>
                  <a:pt x="f9" y="f2"/>
                </a:cubicBezTo>
                <a:lnTo>
                  <a:pt x="f5" y="f2"/>
                </a:lnTo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004" tIns="46798" rIns="90004" bIns="46798" anchor="ctr" anchorCtr="1" compatLnSpc="1"/>
          <a:lstStyle/>
          <a:p>
            <a:pPr marL="0" marR="0" lvl="0" indent="0" algn="ctr" defTabSz="914400" rtl="0" fontAlgn="auto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1200" b="1" i="0" u="none" strike="noStrike" kern="1200" cap="none" spc="-1" baseline="0">
                <a:solidFill>
                  <a:srgbClr val="002060"/>
                </a:solidFill>
                <a:uFillTx/>
                <a:latin typeface="Times New Roman"/>
                <a:ea typeface="Times New Roman"/>
                <a:cs typeface="DejaVu Sans"/>
              </a:rPr>
              <a:t>НЕПРЕРЫВНОЕ ОБРАЗОВАНИЕ ВОСПИТЫВАЮЩИХ ВЗРОСЛЫХ</a:t>
            </a:r>
            <a:endParaRPr lang="en-US" sz="1200" b="0" i="0" u="none" strike="noStrike" kern="1200" cap="none" spc="-1" baseline="0">
              <a:solidFill>
                <a:srgbClr val="000000"/>
              </a:solidFill>
              <a:uFillTx/>
              <a:latin typeface="Arial"/>
              <a:ea typeface="DejaVu Sans"/>
              <a:cs typeface="DejaVu Sans"/>
            </a:endParaRPr>
          </a:p>
          <a:p>
            <a:pPr marL="0" marR="0" lvl="0" indent="0" algn="ctr" defTabSz="914400" rtl="0" fontAlgn="auto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1200" b="0" i="0" u="none" strike="noStrike" kern="1200" cap="none" spc="-1" baseline="0">
                <a:solidFill>
                  <a:srgbClr val="000000"/>
                </a:solidFill>
                <a:uFillTx/>
                <a:latin typeface="Times New Roman"/>
                <a:ea typeface="Times New Roman"/>
                <a:cs typeface="DejaVu Sans"/>
              </a:rPr>
              <a:t>(родительские собрания, семинары-практикумы, тренинги, </a:t>
            </a:r>
            <a:endParaRPr lang="en-US" sz="1200" b="0" i="0" u="none" strike="noStrike" kern="1200" cap="none" spc="-1" baseline="0">
              <a:solidFill>
                <a:srgbClr val="000000"/>
              </a:solidFill>
              <a:uFillTx/>
              <a:latin typeface="Arial"/>
              <a:ea typeface="DejaVu Sans"/>
              <a:cs typeface="DejaVu Sans"/>
            </a:endParaRPr>
          </a:p>
          <a:p>
            <a:pPr marL="0" marR="0" lvl="0" indent="0" algn="ctr" defTabSz="914400" rtl="0" fontAlgn="auto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1200" b="0" i="0" u="none" strike="noStrike" kern="1200" cap="none" spc="-1" baseline="0">
                <a:solidFill>
                  <a:srgbClr val="000000"/>
                </a:solidFill>
                <a:uFillTx/>
                <a:latin typeface="Times New Roman"/>
                <a:ea typeface="Times New Roman"/>
                <a:cs typeface="DejaVu Sans"/>
              </a:rPr>
              <a:t>мастер-классы, круглые столы</a:t>
            </a:r>
            <a:endParaRPr lang="en-US" sz="1200" b="0" i="0" u="none" strike="noStrike" kern="1200" cap="none" spc="-1" baseline="0">
              <a:solidFill>
                <a:srgbClr val="000000"/>
              </a:solidFill>
              <a:uFillTx/>
              <a:latin typeface="Arial"/>
              <a:ea typeface="DejaVu Sans"/>
              <a:cs typeface="DejaVu Sans"/>
            </a:endParaRPr>
          </a:p>
        </p:txBody>
      </p:sp>
      <p:sp>
        <p:nvSpPr>
          <p:cNvPr id="8" name="CustomShape 7"/>
          <p:cNvSpPr/>
          <p:nvPr/>
        </p:nvSpPr>
        <p:spPr>
          <a:xfrm>
            <a:off x="1447915" y="4495684"/>
            <a:ext cx="7162559" cy="1341717"/>
          </a:xfrm>
          <a:custGeom>
            <a:avLst/>
            <a:gdLst>
              <a:gd name="f0" fmla="val w"/>
              <a:gd name="f1" fmla="val h"/>
              <a:gd name="f2" fmla="val 0"/>
              <a:gd name="f3" fmla="val 19897"/>
              <a:gd name="f4" fmla="val 3729"/>
              <a:gd name="f5" fmla="val 1863"/>
              <a:gd name="f6" fmla="val 931"/>
              <a:gd name="f7" fmla="val 932"/>
              <a:gd name="f8" fmla="val 1864"/>
              <a:gd name="f9" fmla="val 2796"/>
              <a:gd name="f10" fmla="val 3728"/>
              <a:gd name="f11" fmla="val 18032"/>
              <a:gd name="f12" fmla="val 18964"/>
              <a:gd name="f13" fmla="val 19896"/>
              <a:gd name="f14" fmla="*/ f0 1 19897"/>
              <a:gd name="f15" fmla="*/ f1 1 3729"/>
              <a:gd name="f16" fmla="+- f4 0 f2"/>
              <a:gd name="f17" fmla="+- f3 0 f2"/>
              <a:gd name="f18" fmla="*/ f17 1 19897"/>
              <a:gd name="f19" fmla="*/ f16 1 3729"/>
              <a:gd name="f20" fmla="*/ 0 1 f18"/>
              <a:gd name="f21" fmla="*/ f3 1 f18"/>
              <a:gd name="f22" fmla="*/ 0 1 f19"/>
              <a:gd name="f23" fmla="*/ f4 1 f19"/>
              <a:gd name="f24" fmla="*/ f20 f14 1"/>
              <a:gd name="f25" fmla="*/ f21 f14 1"/>
              <a:gd name="f26" fmla="*/ f23 f15 1"/>
              <a:gd name="f27" fmla="*/ f22 f1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24" t="f27" r="f25" b="f26"/>
            <a:pathLst>
              <a:path w="19897" h="3729">
                <a:moveTo>
                  <a:pt x="f5" y="f2"/>
                </a:moveTo>
                <a:cubicBezTo>
                  <a:pt x="f6" y="f2"/>
                  <a:pt x="f2" y="f7"/>
                  <a:pt x="f2" y="f8"/>
                </a:cubicBezTo>
                <a:lnTo>
                  <a:pt x="f2" y="f8"/>
                </a:lnTo>
                <a:cubicBezTo>
                  <a:pt x="f2" y="f9"/>
                  <a:pt x="f6" y="f10"/>
                  <a:pt x="f5" y="f10"/>
                </a:cubicBezTo>
                <a:lnTo>
                  <a:pt x="f11" y="f10"/>
                </a:lnTo>
                <a:cubicBezTo>
                  <a:pt x="f12" y="f10"/>
                  <a:pt x="f13" y="f9"/>
                  <a:pt x="f13" y="f8"/>
                </a:cubicBezTo>
                <a:lnTo>
                  <a:pt x="f13" y="f8"/>
                </a:lnTo>
                <a:cubicBezTo>
                  <a:pt x="f13" y="f7"/>
                  <a:pt x="f12" y="f2"/>
                  <a:pt x="f11" y="f2"/>
                </a:cubicBezTo>
                <a:lnTo>
                  <a:pt x="f5" y="f2"/>
                </a:lnTo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004" tIns="46798" rIns="90004" bIns="46798" anchor="ctr" anchorCtr="1" compatLnSpc="1"/>
          <a:lstStyle/>
          <a:p>
            <a:pPr marL="0" marR="0" lvl="0" indent="0" algn="ctr" defTabSz="914400" rtl="0" fontAlgn="auto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1200" b="1" i="0" u="none" strike="noStrike" kern="1200" cap="none" spc="-1" baseline="0">
                <a:solidFill>
                  <a:srgbClr val="002060"/>
                </a:solidFill>
                <a:uFillTx/>
                <a:latin typeface="Times New Roman"/>
                <a:ea typeface="Times New Roman"/>
                <a:cs typeface="DejaVu Sans"/>
              </a:rPr>
              <a:t>СОВМЕСТНАЯ ДЕЯТЕЛЬНОСТЬ </a:t>
            </a:r>
            <a:endParaRPr lang="en-US" sz="1200" b="0" i="0" u="none" strike="noStrike" kern="1200" cap="none" spc="-1" baseline="0">
              <a:solidFill>
                <a:srgbClr val="000000"/>
              </a:solidFill>
              <a:uFillTx/>
              <a:latin typeface="Arial"/>
              <a:ea typeface="DejaVu Sans"/>
              <a:cs typeface="DejaVu Sans"/>
            </a:endParaRPr>
          </a:p>
          <a:p>
            <a:pPr marL="0" marR="0" lvl="0" indent="0" algn="ctr" defTabSz="914400" rtl="0" fontAlgn="auto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1200" b="1" i="0" u="none" strike="noStrike" kern="1200" cap="none" spc="-1" baseline="0">
                <a:solidFill>
                  <a:srgbClr val="002060"/>
                </a:solidFill>
                <a:uFillTx/>
                <a:latin typeface="Times New Roman"/>
                <a:ea typeface="Times New Roman"/>
                <a:cs typeface="DejaVu Sans"/>
              </a:rPr>
              <a:t>ПЕДАГОГОВ, РОДИТЕЛЕЙ, ДЕТЕЙ</a:t>
            </a:r>
            <a:endParaRPr lang="en-US" sz="1200" b="0" i="0" u="none" strike="noStrike" kern="1200" cap="none" spc="-1" baseline="0">
              <a:solidFill>
                <a:srgbClr val="000000"/>
              </a:solidFill>
              <a:uFillTx/>
              <a:latin typeface="Arial"/>
              <a:ea typeface="DejaVu Sans"/>
              <a:cs typeface="DejaVu Sans"/>
            </a:endParaRPr>
          </a:p>
          <a:p>
            <a:pPr marL="0" marR="0" lvl="0" indent="0" algn="ctr" defTabSz="914400" rtl="0" fontAlgn="auto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1200" b="0" i="0" u="none" strike="noStrike" kern="1200" cap="none" spc="-1" baseline="0">
                <a:solidFill>
                  <a:srgbClr val="000000"/>
                </a:solidFill>
                <a:uFillTx/>
                <a:latin typeface="Times New Roman"/>
                <a:ea typeface="Times New Roman"/>
                <a:cs typeface="DejaVu Sans"/>
              </a:rPr>
              <a:t>(участие в проектной деятельности, праздники, фестивали, совместные походы и экскурсии, </a:t>
            </a:r>
            <a:endParaRPr lang="en-US" sz="1200" b="0" i="0" u="none" strike="noStrike" kern="1200" cap="none" spc="-1" baseline="0">
              <a:solidFill>
                <a:srgbClr val="000000"/>
              </a:solidFill>
              <a:uFillTx/>
              <a:latin typeface="Arial"/>
              <a:ea typeface="DejaVu Sans"/>
              <a:cs typeface="DejaVu Sans"/>
            </a:endParaRPr>
          </a:p>
          <a:p>
            <a:pPr marL="0" marR="0" lvl="0" indent="0" algn="ctr" defTabSz="914400" rtl="0" fontAlgn="auto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1200" b="0" i="0" u="none" strike="noStrike" kern="1200" cap="none" spc="-1" baseline="0">
                <a:solidFill>
                  <a:srgbClr val="000000"/>
                </a:solidFill>
                <a:uFillTx/>
                <a:latin typeface="Times New Roman"/>
                <a:ea typeface="Times New Roman"/>
                <a:cs typeface="DejaVu Sans"/>
              </a:rPr>
              <a:t>выставки, совместное участие в конкурсах)</a:t>
            </a:r>
            <a:endParaRPr lang="en-US" sz="1200" b="0" i="0" u="none" strike="noStrike" kern="1200" cap="none" spc="-1" baseline="0">
              <a:solidFill>
                <a:srgbClr val="000000"/>
              </a:solidFill>
              <a:uFillTx/>
              <a:latin typeface="Arial"/>
              <a:ea typeface="DejaVu Sans"/>
              <a:cs typeface="DejaVu Sans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Shape 1"/>
          <p:cNvSpPr txBox="1"/>
          <p:nvPr/>
        </p:nvSpPr>
        <p:spPr>
          <a:xfrm>
            <a:off x="457200" y="27432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vert="horz" wrap="square" lIns="90004" tIns="46798" rIns="90004" bIns="46798" anchor="ctr" anchorCtr="1" compatLnSpc="1"/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4400" b="0" i="0" u="none" strike="noStrike" kern="1200" cap="none" spc="-1" baseline="0">
              <a:solidFill>
                <a:srgbClr val="000000"/>
              </a:solidFill>
              <a:uFillTx/>
              <a:latin typeface="Arial"/>
              <a:ea typeface="DejaVu Sans"/>
              <a:cs typeface="DejaVu Sans"/>
            </a:endParaRPr>
          </a:p>
        </p:txBody>
      </p:sp>
      <p:sp>
        <p:nvSpPr>
          <p:cNvPr id="3" name="TextShape 2"/>
          <p:cNvSpPr/>
          <p:nvPr/>
        </p:nvSpPr>
        <p:spPr>
          <a:xfrm>
            <a:off x="457200" y="1600200"/>
            <a:ext cx="8229600" cy="4525923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0" tIns="0" rIns="0" bIns="0" anchor="t" anchorCtr="0" compatLnSpc="1"/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1800" b="0" i="0" u="none" strike="noStrike" kern="1200" cap="none" spc="0" baseline="0">
              <a:solidFill>
                <a:srgbClr val="000000"/>
              </a:solidFill>
              <a:uFillTx/>
              <a:latin typeface="Constantia"/>
            </a:endParaRPr>
          </a:p>
        </p:txBody>
      </p:sp>
      <p:sp>
        <p:nvSpPr>
          <p:cNvPr id="4" name="CustomShape 3"/>
          <p:cNvSpPr/>
          <p:nvPr/>
        </p:nvSpPr>
        <p:spPr>
          <a:xfrm>
            <a:off x="990715" y="404283"/>
            <a:ext cx="7619759" cy="5277596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0004" tIns="46798" rIns="90004" bIns="46798" anchor="ctr" anchorCtr="0" compatLnSpc="1"/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2000" b="1" i="0" u="none" strike="noStrike" kern="1200" cap="none" spc="-1" baseline="0">
                <a:solidFill>
                  <a:srgbClr val="FF0000"/>
                </a:solidFill>
                <a:uFillTx/>
                <a:latin typeface="Times New Roman"/>
                <a:ea typeface="Calibri"/>
                <a:cs typeface="DejaVu Sans"/>
              </a:rPr>
              <a:t>Организационный раздел.  </a:t>
            </a:r>
            <a:endParaRPr lang="en-US" sz="2000" b="0" i="0" u="none" strike="noStrike" kern="1200" cap="none" spc="-1" baseline="0">
              <a:solidFill>
                <a:srgbClr val="000000"/>
              </a:solidFill>
              <a:uFillTx/>
              <a:latin typeface="Arial"/>
              <a:ea typeface="DejaVu Sans"/>
              <a:cs typeface="DejaVu Sans"/>
            </a:endParaRP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000" b="0" i="0" u="none" strike="noStrike" kern="1200" cap="none" spc="-1" baseline="0">
              <a:solidFill>
                <a:srgbClr val="000000"/>
              </a:solidFill>
              <a:uFillTx/>
              <a:latin typeface="Arial"/>
              <a:ea typeface="DejaVu Sans"/>
              <a:cs typeface="DejaVu Sans"/>
            </a:endParaRP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2000" b="0" i="0" u="none" strike="noStrike" kern="1200" cap="none" spc="-1" baseline="0">
                <a:solidFill>
                  <a:srgbClr val="000000"/>
                </a:solidFill>
                <a:uFillTx/>
                <a:latin typeface="Times New Roman"/>
                <a:ea typeface="Calibri"/>
                <a:cs typeface="DejaVu Sans"/>
              </a:rPr>
              <a:t>Педагогические, психологические, здоровьесберегающие условия, обеспечивающие развитие ребенка</a:t>
            </a:r>
            <a:endParaRPr lang="en-US" sz="2000" b="0" i="0" u="none" strike="noStrike" kern="1200" cap="none" spc="-1" baseline="0">
              <a:solidFill>
                <a:srgbClr val="000000"/>
              </a:solidFill>
              <a:uFillTx/>
              <a:latin typeface="Arial"/>
              <a:ea typeface="DejaVu Sans"/>
              <a:cs typeface="DejaVu Sans"/>
            </a:endParaRP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2000" b="0" i="0" u="none" strike="noStrike" kern="1200" cap="none" spc="-1" baseline="0">
                <a:solidFill>
                  <a:srgbClr val="000000"/>
                </a:solidFill>
                <a:uFillTx/>
                <a:latin typeface="Times New Roman"/>
                <a:ea typeface="Calibri"/>
                <a:cs typeface="DejaVu Sans"/>
              </a:rPr>
              <a:t>Организация развивающей предметно-пространственной среды в возрастных группах</a:t>
            </a:r>
            <a:endParaRPr lang="en-US" sz="2000" b="0" i="0" u="none" strike="noStrike" kern="1200" cap="none" spc="-1" baseline="0">
              <a:solidFill>
                <a:srgbClr val="000000"/>
              </a:solidFill>
              <a:uFillTx/>
              <a:latin typeface="Arial"/>
              <a:ea typeface="DejaVu Sans"/>
              <a:cs typeface="DejaVu Sans"/>
            </a:endParaRP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2000" b="0" i="0" u="none" strike="noStrike" kern="1200" cap="none" spc="-1" baseline="0">
                <a:solidFill>
                  <a:srgbClr val="000000"/>
                </a:solidFill>
                <a:uFillTx/>
                <a:latin typeface="Times New Roman"/>
                <a:ea typeface="Calibri"/>
                <a:cs typeface="DejaVu Sans"/>
              </a:rPr>
              <a:t>Круг годовых праздников и традиционных событий</a:t>
            </a:r>
            <a:endParaRPr lang="en-US" sz="2000" b="0" i="0" u="none" strike="noStrike" kern="1200" cap="none" spc="-1" baseline="0">
              <a:solidFill>
                <a:srgbClr val="000000"/>
              </a:solidFill>
              <a:uFillTx/>
              <a:latin typeface="Arial"/>
              <a:ea typeface="DejaVu Sans"/>
              <a:cs typeface="DejaVu Sans"/>
            </a:endParaRP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2000" b="0" i="0" u="none" strike="noStrike" kern="1200" cap="none" spc="-1" baseline="0">
                <a:solidFill>
                  <a:srgbClr val="000000"/>
                </a:solidFill>
                <a:uFillTx/>
                <a:latin typeface="Times New Roman"/>
                <a:ea typeface="Calibri"/>
                <a:cs typeface="DejaVu Sans"/>
              </a:rPr>
              <a:t>Организация режима пребывания детей в образовательном учреждении</a:t>
            </a:r>
            <a:endParaRPr lang="en-US" sz="2000" b="0" i="0" u="none" strike="noStrike" kern="1200" cap="none" spc="-1" baseline="0">
              <a:solidFill>
                <a:srgbClr val="000000"/>
              </a:solidFill>
              <a:uFillTx/>
              <a:latin typeface="Arial"/>
              <a:ea typeface="DejaVu Sans"/>
              <a:cs typeface="DejaVu Sans"/>
            </a:endParaRP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2000" b="0" i="0" u="none" strike="noStrike" kern="1200" cap="none" spc="-1" baseline="0">
                <a:solidFill>
                  <a:srgbClr val="000000"/>
                </a:solidFill>
                <a:uFillTx/>
                <a:latin typeface="Times New Roman"/>
                <a:ea typeface="Calibri"/>
                <a:cs typeface="DejaVu Sans"/>
              </a:rPr>
              <a:t>Организация взаимодействия детского сада с семьей</a:t>
            </a:r>
            <a:endParaRPr lang="en-US" sz="2000" b="0" i="0" u="none" strike="noStrike" kern="1200" cap="none" spc="-1" baseline="0">
              <a:solidFill>
                <a:srgbClr val="000000"/>
              </a:solidFill>
              <a:uFillTx/>
              <a:latin typeface="Arial"/>
              <a:ea typeface="DejaVu Sans"/>
              <a:cs typeface="DejaVu Sans"/>
            </a:endParaRP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2000" b="0" i="0" u="none" strike="noStrike" kern="1200" cap="none" spc="-1" baseline="0">
                <a:solidFill>
                  <a:srgbClr val="000000"/>
                </a:solidFill>
                <a:uFillTx/>
                <a:latin typeface="Times New Roman"/>
                <a:ea typeface="Calibri"/>
                <a:cs typeface="DejaVu Sans"/>
              </a:rPr>
              <a:t>Условия реализации Программы</a:t>
            </a:r>
            <a:endParaRPr lang="en-US" sz="2000" b="0" i="0" u="none" strike="noStrike" kern="1200" cap="none" spc="-1" baseline="0">
              <a:solidFill>
                <a:srgbClr val="000000"/>
              </a:solidFill>
              <a:uFillTx/>
              <a:latin typeface="Arial"/>
              <a:ea typeface="DejaVu Sans"/>
              <a:cs typeface="DejaVu Sans"/>
            </a:endParaRP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2000" b="0" i="0" u="none" strike="noStrike" kern="1200" cap="none" spc="-1" baseline="0">
                <a:solidFill>
                  <a:srgbClr val="000000"/>
                </a:solidFill>
                <a:uFillTx/>
                <a:latin typeface="Times New Roman"/>
                <a:ea typeface="Calibri"/>
                <a:cs typeface="DejaVu Sans"/>
              </a:rPr>
              <a:t>Перечень используемых программ  и технологий, пособий</a:t>
            </a:r>
            <a:endParaRPr lang="en-US" sz="2000" b="0" i="0" u="none" strike="noStrike" kern="1200" cap="none" spc="-1" baseline="0">
              <a:solidFill>
                <a:srgbClr val="000000"/>
              </a:solidFill>
              <a:uFillTx/>
              <a:latin typeface="Arial"/>
              <a:ea typeface="DejaVu Sans"/>
              <a:cs typeface="DejaVu Sans"/>
            </a:endParaRP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2000" b="0" i="0" u="none" strike="noStrike" kern="1200" cap="none" spc="-1" baseline="0">
                <a:solidFill>
                  <a:srgbClr val="000000"/>
                </a:solidFill>
                <a:uFillTx/>
                <a:latin typeface="Times New Roman"/>
                <a:ea typeface="Calibri"/>
                <a:cs typeface="DejaVu Sans"/>
              </a:rPr>
              <a:t>Кадровые условия реализации Программы</a:t>
            </a:r>
            <a:endParaRPr lang="en-US" sz="2000" b="0" i="0" u="none" strike="noStrike" kern="1200" cap="none" spc="-1" baseline="0">
              <a:solidFill>
                <a:srgbClr val="000000"/>
              </a:solidFill>
              <a:uFillTx/>
              <a:latin typeface="Arial"/>
              <a:ea typeface="DejaVu Sans"/>
              <a:cs typeface="DejaVu Sans"/>
            </a:endParaRP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2000" b="0" i="0" u="none" strike="noStrike" kern="1200" cap="none" spc="-1" baseline="0">
                <a:solidFill>
                  <a:srgbClr val="000000"/>
                </a:solidFill>
                <a:uFillTx/>
                <a:latin typeface="Times New Roman"/>
                <a:ea typeface="Calibri"/>
                <a:cs typeface="DejaVu Sans"/>
              </a:rPr>
              <a:t>Материально-технические условия</a:t>
            </a:r>
            <a:endParaRPr lang="en-US" sz="2000" b="0" i="0" u="none" strike="noStrike" kern="1200" cap="none" spc="-1" baseline="0">
              <a:solidFill>
                <a:srgbClr val="000000"/>
              </a:solidFill>
              <a:uFillTx/>
              <a:latin typeface="Arial"/>
              <a:ea typeface="DejaVu Sans"/>
              <a:cs typeface="DejaVu Sans"/>
            </a:endParaRP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2000" b="0" i="0" u="none" strike="noStrike" kern="1200" cap="none" spc="-1" baseline="0">
                <a:solidFill>
                  <a:srgbClr val="000000"/>
                </a:solidFill>
                <a:uFillTx/>
                <a:latin typeface="Times New Roman"/>
                <a:ea typeface="Calibri"/>
                <a:cs typeface="DejaVu Sans"/>
              </a:rPr>
              <a:t>Базисный учебный план</a:t>
            </a:r>
            <a:endParaRPr lang="en-US" sz="2000" b="0" i="0" u="none" strike="noStrike" kern="1200" cap="none" spc="-1" baseline="0">
              <a:solidFill>
                <a:srgbClr val="000000"/>
              </a:solidFill>
              <a:uFillTx/>
              <a:latin typeface="Arial"/>
              <a:ea typeface="DejaVu Sans"/>
              <a:cs typeface="DejaVu Sans"/>
            </a:endParaRP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2000" b="0" i="0" u="none" strike="noStrike" kern="1200" cap="none" spc="-1" baseline="0">
                <a:solidFill>
                  <a:srgbClr val="000000"/>
                </a:solidFill>
                <a:uFillTx/>
                <a:latin typeface="Times New Roman"/>
                <a:ea typeface="Calibri"/>
                <a:cs typeface="DejaVu Sans"/>
              </a:rPr>
              <a:t>Перспективы работы по совершенствованию и развитию содержания Программы </a:t>
            </a:r>
            <a:endParaRPr lang="en-US" sz="2000" b="0" i="0" u="none" strike="noStrike" kern="1200" cap="none" spc="-1" baseline="0">
              <a:solidFill>
                <a:srgbClr val="000000"/>
              </a:solidFill>
              <a:uFillTx/>
              <a:latin typeface="Arial"/>
              <a:ea typeface="DejaVu Sans"/>
              <a:cs typeface="DejaVu Sans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Shape 1"/>
          <p:cNvSpPr txBox="1"/>
          <p:nvPr/>
        </p:nvSpPr>
        <p:spPr>
          <a:xfrm>
            <a:off x="457200" y="27432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vert="horz" wrap="square" lIns="90004" tIns="46798" rIns="90004" bIns="46798" anchor="ctr" anchorCtr="1" compatLnSpc="1"/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4400" b="0" i="0" u="none" strike="noStrike" kern="1200" cap="none" spc="-1" baseline="0">
              <a:solidFill>
                <a:srgbClr val="000000"/>
              </a:solidFill>
              <a:uFillTx/>
              <a:latin typeface="Arial"/>
              <a:ea typeface="DejaVu Sans"/>
              <a:cs typeface="DejaVu Sans"/>
            </a:endParaRPr>
          </a:p>
        </p:txBody>
      </p:sp>
      <p:sp>
        <p:nvSpPr>
          <p:cNvPr id="3" name="TextShape 2"/>
          <p:cNvSpPr/>
          <p:nvPr/>
        </p:nvSpPr>
        <p:spPr>
          <a:xfrm>
            <a:off x="457200" y="1600200"/>
            <a:ext cx="8229600" cy="4525923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0" tIns="0" rIns="0" bIns="0" anchor="t" anchorCtr="0" compatLnSpc="1"/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1800" b="0" i="0" u="none" strike="noStrike" kern="1200" cap="none" spc="0" baseline="0">
              <a:solidFill>
                <a:srgbClr val="000000"/>
              </a:solidFill>
              <a:uFillTx/>
              <a:latin typeface="Constantia"/>
            </a:endParaRPr>
          </a:p>
        </p:txBody>
      </p:sp>
      <p:sp>
        <p:nvSpPr>
          <p:cNvPr id="4" name="CustomShape 3"/>
          <p:cNvSpPr/>
          <p:nvPr/>
        </p:nvSpPr>
        <p:spPr>
          <a:xfrm>
            <a:off x="1115613" y="836712"/>
            <a:ext cx="4752529" cy="4824538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0004" tIns="46798" rIns="90004" bIns="46798" anchor="t" anchorCtr="0" compatLnSpc="1"/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2000" b="0" i="0" u="none" strike="noStrike" kern="1200" cap="none" spc="-1" baseline="0">
                <a:solidFill>
                  <a:srgbClr val="000000"/>
                </a:solidFill>
                <a:uFillTx/>
                <a:latin typeface="Times New Roman"/>
                <a:ea typeface="Times New Roman"/>
                <a:cs typeface="DejaVu Sans"/>
              </a:rPr>
              <a:t>ООП ОУ разработана в соответствии с Федеральным законом «Об образовании в Российской Федерации», Федеральным государственным образовательным стандартом дошкольного образования, с учетом примерной основной образовательной программы дошкольного образования от 20 мая 2015года № 2\15  и с учетом примерной образовательной программы " От рождения до школы" под редакцией Н.Е. Вераксы, Т.С.Комаровой, М.А. Васильевой, с учетом Региональной Программы под редакцией Шаеховой Р.К.  2016г</a:t>
            </a:r>
            <a:endParaRPr lang="en-US" sz="2000" b="0" i="0" u="none" strike="noStrike" kern="1200" cap="none" spc="-1" baseline="0">
              <a:solidFill>
                <a:srgbClr val="000000"/>
              </a:solidFill>
              <a:uFillTx/>
              <a:latin typeface="Arial"/>
              <a:ea typeface="DejaVu Sans"/>
              <a:cs typeface="DejaVu Sans"/>
            </a:endParaRPr>
          </a:p>
        </p:txBody>
      </p:sp>
      <p:pic>
        <p:nvPicPr>
          <p:cNvPr id="5" name="Picture 2" descr="C:\Documents and Settings\Администратор\Рабочий стол\IMG_846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72197" y="1412775"/>
            <a:ext cx="2290636" cy="3384377"/>
          </a:xfrm>
          <a:prstGeom prst="rect">
            <a:avLst/>
          </a:prstGeom>
          <a:noFill/>
          <a:ln w="28437">
            <a:solidFill>
              <a:srgbClr val="72BFC5"/>
            </a:solidFill>
            <a:prstDash val="solid"/>
            <a:miter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2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Shape 1"/>
          <p:cNvSpPr txBox="1"/>
          <p:nvPr/>
        </p:nvSpPr>
        <p:spPr>
          <a:xfrm>
            <a:off x="457200" y="27432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vert="horz" wrap="square" lIns="90004" tIns="46798" rIns="90004" bIns="46798" anchor="ctr" anchorCtr="1" compatLnSpc="1"/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4400" b="0" i="0" u="none" strike="noStrike" kern="1200" cap="none" spc="-1" baseline="0">
              <a:solidFill>
                <a:srgbClr val="000000"/>
              </a:solidFill>
              <a:uFillTx/>
              <a:latin typeface="Arial"/>
              <a:ea typeface="DejaVu Sans"/>
              <a:cs typeface="DejaVu Sans"/>
            </a:endParaRPr>
          </a:p>
        </p:txBody>
      </p:sp>
      <p:sp>
        <p:nvSpPr>
          <p:cNvPr id="3" name="CustomShape 2"/>
          <p:cNvSpPr/>
          <p:nvPr/>
        </p:nvSpPr>
        <p:spPr>
          <a:xfrm>
            <a:off x="1143000" y="2057400"/>
            <a:ext cx="6858000" cy="1556281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0004" tIns="46798" rIns="90004" bIns="46798" anchor="t" anchorCtr="0" compatLnSpc="1"/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4800" b="1" i="0" u="none" strike="noStrike" kern="1200" cap="none" spc="-1" baseline="0">
                <a:solidFill>
                  <a:srgbClr val="000000"/>
                </a:solidFill>
                <a:uFillTx/>
                <a:latin typeface="Times New Roman"/>
                <a:ea typeface="Times New Roman"/>
                <a:cs typeface="DejaVu Sans"/>
              </a:rPr>
              <a:t>Спасибо за внимание!</a:t>
            </a:r>
            <a:r>
              <a:rPr lang="ru-RU" sz="18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  <a:ea typeface="DejaVu Sans"/>
                <a:cs typeface="DejaVu Sans"/>
              </a:rPr>
              <a:t/>
            </a:r>
            <a:br>
              <a:rPr lang="ru-RU" sz="18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  <a:ea typeface="DejaVu Sans"/>
                <a:cs typeface="DejaVu Sans"/>
              </a:rPr>
            </a:br>
            <a:endParaRPr lang="ru-RU" sz="4800" b="0" i="0" u="none" strike="noStrike" kern="1200" cap="none" spc="-1" baseline="0">
              <a:solidFill>
                <a:srgbClr val="000000"/>
              </a:solidFill>
              <a:uFillTx/>
              <a:latin typeface="Arial"/>
              <a:ea typeface="DejaVu Sans"/>
              <a:cs typeface="DejaVu Sans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Shape 1"/>
          <p:cNvSpPr txBox="1"/>
          <p:nvPr/>
        </p:nvSpPr>
        <p:spPr>
          <a:xfrm>
            <a:off x="457200" y="27432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vert="horz" wrap="square" lIns="90004" tIns="46798" rIns="90004" bIns="46798" anchor="ctr" anchorCtr="1" compatLnSpc="1"/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4400" b="0" i="0" u="none" strike="noStrike" kern="1200" cap="none" spc="-1" baseline="0">
              <a:solidFill>
                <a:srgbClr val="000000"/>
              </a:solidFill>
              <a:uFillTx/>
              <a:latin typeface="Arial"/>
              <a:ea typeface="DejaVu Sans"/>
              <a:cs typeface="DejaVu Sans"/>
            </a:endParaRPr>
          </a:p>
        </p:txBody>
      </p:sp>
      <p:sp>
        <p:nvSpPr>
          <p:cNvPr id="3" name="TextShape 2"/>
          <p:cNvSpPr/>
          <p:nvPr/>
        </p:nvSpPr>
        <p:spPr>
          <a:xfrm>
            <a:off x="457200" y="1600200"/>
            <a:ext cx="8229600" cy="4525923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0" tIns="0" rIns="0" bIns="0" anchor="t" anchorCtr="0" compatLnSpc="1"/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1800" b="0" i="0" u="none" strike="noStrike" kern="1200" cap="none" spc="0" baseline="0">
              <a:solidFill>
                <a:srgbClr val="000000"/>
              </a:solidFill>
              <a:uFillTx/>
              <a:latin typeface="Constantia"/>
            </a:endParaRPr>
          </a:p>
        </p:txBody>
      </p:sp>
      <p:sp>
        <p:nvSpPr>
          <p:cNvPr id="4" name="CustomShape 3"/>
          <p:cNvSpPr/>
          <p:nvPr/>
        </p:nvSpPr>
        <p:spPr>
          <a:xfrm>
            <a:off x="2666884" y="380884"/>
            <a:ext cx="5029200" cy="368283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0004" tIns="46798" rIns="90004" bIns="46798" anchor="t" anchorCtr="0" compatLnSpc="1"/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1800" b="1" i="0" u="none" strike="noStrike" kern="1200" cap="none" spc="-1" baseline="0">
                <a:solidFill>
                  <a:srgbClr val="000000"/>
                </a:solidFill>
                <a:uFillTx/>
                <a:latin typeface="Times New Roman"/>
                <a:ea typeface="Times New Roman"/>
                <a:cs typeface="DejaVu Sans"/>
              </a:rPr>
              <a:t>Цель образовательной</a:t>
            </a:r>
            <a:r>
              <a:rPr lang="ru-RU" sz="1600" b="1" i="0" u="none" strike="noStrike" kern="1200" cap="none" spc="-1" baseline="0">
                <a:solidFill>
                  <a:srgbClr val="000000"/>
                </a:solidFill>
                <a:uFillTx/>
                <a:latin typeface="Georgia"/>
                <a:ea typeface="DejaVu Sans"/>
                <a:cs typeface="DejaVu Sans"/>
              </a:rPr>
              <a:t> программы:</a:t>
            </a:r>
            <a:endParaRPr lang="en-US" sz="1600" b="0" i="0" u="none" strike="noStrike" kern="1200" cap="none" spc="-1" baseline="0">
              <a:solidFill>
                <a:srgbClr val="000000"/>
              </a:solidFill>
              <a:uFillTx/>
              <a:latin typeface="Arial"/>
              <a:ea typeface="DejaVu Sans"/>
              <a:cs typeface="DejaVu Sans"/>
            </a:endParaRPr>
          </a:p>
        </p:txBody>
      </p:sp>
      <p:sp>
        <p:nvSpPr>
          <p:cNvPr id="5" name="CustomShape 4"/>
          <p:cNvSpPr/>
          <p:nvPr/>
        </p:nvSpPr>
        <p:spPr>
          <a:xfrm>
            <a:off x="4572000" y="1484784"/>
            <a:ext cx="3962515" cy="3816422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0004" tIns="46798" rIns="90004" bIns="46798" anchor="t" anchorCtr="0" compatLnSpc="1"/>
          <a:lstStyle/>
          <a:p>
            <a:pPr marL="0" marR="0" lvl="0" indent="0" algn="just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1800" b="0" i="0" u="none" strike="noStrike" kern="1200" cap="none" spc="-1" baseline="0">
                <a:solidFill>
                  <a:srgbClr val="000000"/>
                </a:solidFill>
                <a:uFillTx/>
                <a:latin typeface="Times New Roman"/>
                <a:ea typeface="Times New Roman"/>
                <a:cs typeface="DejaVu Sans"/>
              </a:rPr>
              <a:t>Создание благоприятных условий для полноценного проживания ребенком дошкольного детства, формирование основ базовой культуры личности, всестороннее развитие психических и физических качеств в соответствии с возрастными и индивидуальными особенностями, подготовка к жизни в современном обществе, формирование предпосылок к учебной деятельности, обеспечение безопасности жизнедеятельности дошкольника.</a:t>
            </a:r>
            <a:endParaRPr lang="en-US" sz="1800" b="0" i="0" u="none" strike="noStrike" kern="1200" cap="none" spc="-1" baseline="0">
              <a:solidFill>
                <a:srgbClr val="000000"/>
              </a:solidFill>
              <a:uFillTx/>
              <a:latin typeface="Arial"/>
              <a:ea typeface="DejaVu Sans"/>
              <a:cs typeface="DejaVu Sans"/>
            </a:endParaRPr>
          </a:p>
        </p:txBody>
      </p:sp>
      <p:pic>
        <p:nvPicPr>
          <p:cNvPr id="6" name="Picture 2" descr="https://mchildren.ru/wp-content/uploads/2016/11/Tvorchestvo-do-treh-let-2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395532" y="1988838"/>
            <a:ext cx="3888431" cy="260144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Shape 1"/>
          <p:cNvSpPr txBox="1"/>
          <p:nvPr/>
        </p:nvSpPr>
        <p:spPr>
          <a:xfrm>
            <a:off x="457200" y="27432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vert="horz" wrap="square" lIns="90004" tIns="46798" rIns="90004" bIns="46798" anchor="ctr" anchorCtr="1" compatLnSpc="1"/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4400" b="0" i="0" u="none" strike="noStrike" kern="1200" cap="none" spc="-1" baseline="0">
              <a:solidFill>
                <a:srgbClr val="000000"/>
              </a:solidFill>
              <a:uFillTx/>
              <a:latin typeface="Arial"/>
              <a:ea typeface="DejaVu Sans"/>
              <a:cs typeface="DejaVu Sans"/>
            </a:endParaRPr>
          </a:p>
        </p:txBody>
      </p:sp>
      <p:sp>
        <p:nvSpPr>
          <p:cNvPr id="3" name="CustomShape 2"/>
          <p:cNvSpPr/>
          <p:nvPr/>
        </p:nvSpPr>
        <p:spPr>
          <a:xfrm>
            <a:off x="3048115" y="457200"/>
            <a:ext cx="3733559" cy="520558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0004" tIns="46798" rIns="90004" bIns="46798" anchor="t" anchorCtr="0" compatLnSpc="1"/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2800" b="1" i="0" u="none" strike="noStrike" kern="1200" cap="none" spc="-1" baseline="0">
                <a:solidFill>
                  <a:srgbClr val="000000"/>
                </a:solidFill>
                <a:uFillTx/>
                <a:latin typeface="Times New Roman"/>
                <a:ea typeface="Times New Roman"/>
                <a:cs typeface="DejaVu Sans"/>
              </a:rPr>
              <a:t>Задачи программы:</a:t>
            </a:r>
            <a:endParaRPr lang="en-US" sz="2800" b="0" i="0" u="none" strike="noStrike" kern="1200" cap="none" spc="-1" baseline="0">
              <a:solidFill>
                <a:srgbClr val="000000"/>
              </a:solidFill>
              <a:uFillTx/>
              <a:latin typeface="Arial"/>
              <a:ea typeface="DejaVu Sans"/>
              <a:cs typeface="DejaVu Sans"/>
            </a:endParaRPr>
          </a:p>
        </p:txBody>
      </p:sp>
      <p:sp>
        <p:nvSpPr>
          <p:cNvPr id="4" name="CustomShape 3"/>
          <p:cNvSpPr/>
          <p:nvPr/>
        </p:nvSpPr>
        <p:spPr>
          <a:xfrm>
            <a:off x="1066684" y="990715"/>
            <a:ext cx="6400800" cy="4995723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0004" tIns="46798" rIns="90004" bIns="46798" anchor="t" anchorCtr="0" compatLnSpc="1"/>
          <a:lstStyle/>
          <a:p>
            <a:pPr marL="1371600" marR="0" lvl="3" indent="0" algn="just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1400" b="0" i="0" u="none" strike="noStrike" kern="1200" cap="none" spc="-1" baseline="0">
                <a:solidFill>
                  <a:srgbClr val="000000"/>
                </a:solidFill>
                <a:uFillTx/>
                <a:latin typeface="Times New Roman"/>
                <a:ea typeface="Times New Roman"/>
                <a:cs typeface="DejaVu Sans"/>
              </a:rPr>
              <a:t>Забота о здоровье, эмоциональном благополучии и своевременном всестороннем развитии каждого ребенка;</a:t>
            </a:r>
            <a:endParaRPr lang="en-US" sz="1400" b="0" i="0" u="none" strike="noStrike" kern="1200" cap="none" spc="-1" baseline="0">
              <a:solidFill>
                <a:srgbClr val="000000"/>
              </a:solidFill>
              <a:uFillTx/>
              <a:latin typeface="Arial"/>
              <a:ea typeface="DejaVu Sans"/>
              <a:cs typeface="DejaVu Sans"/>
            </a:endParaRPr>
          </a:p>
          <a:p>
            <a:pPr marL="1371600" marR="0" lvl="3" indent="0" algn="just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1400" b="0" i="0" u="none" strike="noStrike" kern="1200" cap="none" spc="-1" baseline="0">
                <a:solidFill>
                  <a:srgbClr val="000000"/>
                </a:solidFill>
                <a:uFillTx/>
                <a:latin typeface="Times New Roman"/>
                <a:ea typeface="Times New Roman"/>
                <a:cs typeface="DejaVu Sans"/>
              </a:rPr>
              <a:t>Создание в группах атмосферы гуманного и доброжелательного отношения ко всем воспитанникам, что позволит растить их общительными, добрыми, любознательными, инициативными, стремящимися к самостоятельности и творчеству;</a:t>
            </a:r>
            <a:endParaRPr lang="en-US" sz="1400" b="0" i="0" u="none" strike="noStrike" kern="1200" cap="none" spc="-1" baseline="0">
              <a:solidFill>
                <a:srgbClr val="000000"/>
              </a:solidFill>
              <a:uFillTx/>
              <a:latin typeface="Arial"/>
              <a:ea typeface="DejaVu Sans"/>
              <a:cs typeface="DejaVu Sans"/>
            </a:endParaRPr>
          </a:p>
          <a:p>
            <a:pPr marL="1371600" marR="0" lvl="3" indent="0" algn="just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1400" b="0" i="0" u="none" strike="noStrike" kern="1200" cap="none" spc="-1" baseline="0">
                <a:solidFill>
                  <a:srgbClr val="000000"/>
                </a:solidFill>
                <a:uFillTx/>
                <a:latin typeface="Times New Roman"/>
                <a:ea typeface="Times New Roman"/>
                <a:cs typeface="DejaVu Sans"/>
              </a:rPr>
              <a:t>Максимальное использование разнообразных видов детской деятельности; их интеграция в целях повышения эффективности образовательного процесса;</a:t>
            </a:r>
            <a:endParaRPr lang="en-US" sz="1400" b="0" i="0" u="none" strike="noStrike" kern="1200" cap="none" spc="-1" baseline="0">
              <a:solidFill>
                <a:srgbClr val="000000"/>
              </a:solidFill>
              <a:uFillTx/>
              <a:latin typeface="Arial"/>
              <a:ea typeface="DejaVu Sans"/>
              <a:cs typeface="DejaVu Sans"/>
            </a:endParaRPr>
          </a:p>
          <a:p>
            <a:pPr marL="1371600" marR="0" lvl="3" indent="0" algn="just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1400" b="0" i="0" u="none" strike="noStrike" kern="1200" cap="none" spc="-1" baseline="0">
                <a:solidFill>
                  <a:srgbClr val="000000"/>
                </a:solidFill>
                <a:uFillTx/>
                <a:latin typeface="Times New Roman"/>
                <a:ea typeface="Times New Roman"/>
                <a:cs typeface="DejaVu Sans"/>
              </a:rPr>
              <a:t>Творческая организация (креативность) процесса воспитания и обучения;</a:t>
            </a:r>
            <a:endParaRPr lang="en-US" sz="1400" b="0" i="0" u="none" strike="noStrike" kern="1200" cap="none" spc="-1" baseline="0">
              <a:solidFill>
                <a:srgbClr val="000000"/>
              </a:solidFill>
              <a:uFillTx/>
              <a:latin typeface="Arial"/>
              <a:ea typeface="DejaVu Sans"/>
              <a:cs typeface="DejaVu Sans"/>
            </a:endParaRPr>
          </a:p>
          <a:p>
            <a:pPr marL="1371600" marR="0" lvl="3" indent="0" algn="just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1400" b="0" i="0" u="none" strike="noStrike" kern="1200" cap="none" spc="-1" baseline="0">
                <a:solidFill>
                  <a:srgbClr val="000000"/>
                </a:solidFill>
                <a:uFillTx/>
                <a:latin typeface="Times New Roman"/>
                <a:ea typeface="Times New Roman"/>
                <a:cs typeface="DejaVu Sans"/>
              </a:rPr>
              <a:t>Вариативность использования образовательного материала, позволяющая развивать творчество в соответствии с интересами и наклонностями каждого ребенка;</a:t>
            </a:r>
            <a:endParaRPr lang="en-US" sz="1400" b="0" i="0" u="none" strike="noStrike" kern="1200" cap="none" spc="-1" baseline="0">
              <a:solidFill>
                <a:srgbClr val="000000"/>
              </a:solidFill>
              <a:uFillTx/>
              <a:latin typeface="Arial"/>
              <a:ea typeface="DejaVu Sans"/>
              <a:cs typeface="DejaVu Sans"/>
            </a:endParaRPr>
          </a:p>
          <a:p>
            <a:pPr marL="1371600" marR="0" lvl="3" indent="0" algn="just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1400" b="0" i="0" u="none" strike="noStrike" kern="1200" cap="none" spc="-1" baseline="0">
                <a:solidFill>
                  <a:srgbClr val="000000"/>
                </a:solidFill>
                <a:uFillTx/>
                <a:latin typeface="Times New Roman"/>
                <a:ea typeface="Times New Roman"/>
                <a:cs typeface="DejaVu Sans"/>
              </a:rPr>
              <a:t>Уважительное отношение к результатам детского творчества;</a:t>
            </a:r>
            <a:endParaRPr lang="en-US" sz="1400" b="0" i="0" u="none" strike="noStrike" kern="1200" cap="none" spc="-1" baseline="0">
              <a:solidFill>
                <a:srgbClr val="000000"/>
              </a:solidFill>
              <a:uFillTx/>
              <a:latin typeface="Arial"/>
              <a:ea typeface="DejaVu Sans"/>
              <a:cs typeface="DejaVu Sans"/>
            </a:endParaRPr>
          </a:p>
          <a:p>
            <a:pPr marL="1371600" marR="0" lvl="3" indent="0" algn="just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1400" b="0" i="0" u="none" strike="noStrike" kern="1200" cap="none" spc="-1" baseline="0">
                <a:solidFill>
                  <a:srgbClr val="000000"/>
                </a:solidFill>
                <a:uFillTx/>
                <a:latin typeface="Times New Roman"/>
                <a:ea typeface="Times New Roman"/>
                <a:cs typeface="DejaVu Sans"/>
              </a:rPr>
              <a:t>Единство подходов к воспитанию детей в условиях ОУ и семьи;</a:t>
            </a:r>
            <a:endParaRPr lang="en-US" sz="1400" b="0" i="0" u="none" strike="noStrike" kern="1200" cap="none" spc="-1" baseline="0">
              <a:solidFill>
                <a:srgbClr val="000000"/>
              </a:solidFill>
              <a:uFillTx/>
              <a:latin typeface="Arial"/>
              <a:ea typeface="DejaVu Sans"/>
              <a:cs typeface="DejaVu Sans"/>
            </a:endParaRPr>
          </a:p>
          <a:p>
            <a:pPr marL="1371600" marR="0" lvl="3" indent="0" algn="just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1400" b="0" i="0" u="none" strike="noStrike" kern="1200" cap="none" spc="-1" baseline="0">
                <a:solidFill>
                  <a:srgbClr val="000000"/>
                </a:solidFill>
                <a:uFillTx/>
                <a:latin typeface="Times New Roman"/>
                <a:ea typeface="Times New Roman"/>
                <a:cs typeface="DejaVu Sans"/>
              </a:rPr>
              <a:t>Соблюдение в работе детского сада и начальной школы преемственности, исключающей умственные и физические перегрузки в содержании образования  детей дошкольного возраста, обеспечивающей отсутствие давления предметного обучения.</a:t>
            </a:r>
            <a:endParaRPr lang="en-US" sz="1400" b="0" i="0" u="none" strike="noStrike" kern="1200" cap="none" spc="-1" baseline="0">
              <a:solidFill>
                <a:srgbClr val="000000"/>
              </a:solidFill>
              <a:uFillTx/>
              <a:latin typeface="Arial"/>
              <a:ea typeface="DejaVu Sans"/>
              <a:cs typeface="DejaVu Sans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вал 1"/>
          <p:cNvSpPr/>
          <p:nvPr/>
        </p:nvSpPr>
        <p:spPr>
          <a:xfrm>
            <a:off x="3563892" y="1412775"/>
            <a:ext cx="5256583" cy="1440161"/>
          </a:xfrm>
          <a:custGeom>
            <a:avLst/>
            <a:gdLst>
              <a:gd name="f0" fmla="val 10800000"/>
              <a:gd name="f1" fmla="val 5400000"/>
              <a:gd name="f2" fmla="val 162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+- 2700000 f1 0"/>
              <a:gd name="f15" fmla="*/ f9 f0 1"/>
              <a:gd name="f16" fmla="*/ f10 f0 1"/>
              <a:gd name="f17" fmla="?: f11 f4 1"/>
              <a:gd name="f18" fmla="?: f12 f5 1"/>
              <a:gd name="f19" fmla="?: f13 f6 1"/>
              <a:gd name="f20" fmla="+- f14 0 f1"/>
              <a:gd name="f21" fmla="*/ f15 1 f3"/>
              <a:gd name="f22" fmla="*/ f16 1 f3"/>
              <a:gd name="f23" fmla="*/ f17 1 21600"/>
              <a:gd name="f24" fmla="*/ f18 1 21600"/>
              <a:gd name="f25" fmla="*/ 21600 f17 1"/>
              <a:gd name="f26" fmla="*/ 21600 f18 1"/>
              <a:gd name="f27" fmla="+- f20 f1 0"/>
              <a:gd name="f28" fmla="+- f21 0 f1"/>
              <a:gd name="f29" fmla="+- f22 0 f1"/>
              <a:gd name="f30" fmla="min f24 f23"/>
              <a:gd name="f31" fmla="*/ f25 1 f19"/>
              <a:gd name="f32" fmla="*/ f26 1 f19"/>
              <a:gd name="f33" fmla="*/ f27 f8 1"/>
              <a:gd name="f34" fmla="val f31"/>
              <a:gd name="f35" fmla="val f32"/>
              <a:gd name="f36" fmla="*/ f33 1 f0"/>
              <a:gd name="f37" fmla="*/ f7 f30 1"/>
              <a:gd name="f38" fmla="+- f35 0 f7"/>
              <a:gd name="f39" fmla="+- f34 0 f7"/>
              <a:gd name="f40" fmla="+- 0 0 f36"/>
              <a:gd name="f41" fmla="*/ f38 1 2"/>
              <a:gd name="f42" fmla="*/ f39 1 2"/>
              <a:gd name="f43" fmla="+- 0 0 f40"/>
              <a:gd name="f44" fmla="+- f7 f41 0"/>
              <a:gd name="f45" fmla="+- f7 f42 0"/>
              <a:gd name="f46" fmla="*/ f43 f0 1"/>
              <a:gd name="f47" fmla="*/ f42 f30 1"/>
              <a:gd name="f48" fmla="*/ f41 f30 1"/>
              <a:gd name="f49" fmla="*/ f46 1 f8"/>
              <a:gd name="f50" fmla="*/ f44 f30 1"/>
              <a:gd name="f51" fmla="+- f49 0 f1"/>
              <a:gd name="f52" fmla="cos 1 f51"/>
              <a:gd name="f53" fmla="sin 1 f51"/>
              <a:gd name="f54" fmla="+- 0 0 f52"/>
              <a:gd name="f55" fmla="+- 0 0 f53"/>
              <a:gd name="f56" fmla="+- 0 0 f54"/>
              <a:gd name="f57" fmla="+- 0 0 f55"/>
              <a:gd name="f58" fmla="val f56"/>
              <a:gd name="f59" fmla="val f57"/>
              <a:gd name="f60" fmla="*/ f58 f42 1"/>
              <a:gd name="f61" fmla="*/ f59 f41 1"/>
              <a:gd name="f62" fmla="+- f45 0 f60"/>
              <a:gd name="f63" fmla="+- f45 f60 0"/>
              <a:gd name="f64" fmla="+- f44 0 f61"/>
              <a:gd name="f65" fmla="+- f44 f61 0"/>
              <a:gd name="f66" fmla="*/ f62 f30 1"/>
              <a:gd name="f67" fmla="*/ f64 f30 1"/>
              <a:gd name="f68" fmla="*/ f63 f30 1"/>
              <a:gd name="f69" fmla="*/ f65 f3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8">
                <a:pos x="f66" y="f67"/>
              </a:cxn>
              <a:cxn ang="f29">
                <a:pos x="f66" y="f69"/>
              </a:cxn>
              <a:cxn ang="f29">
                <a:pos x="f68" y="f69"/>
              </a:cxn>
              <a:cxn ang="f28">
                <a:pos x="f68" y="f67"/>
              </a:cxn>
            </a:cxnLst>
            <a:rect l="f66" t="f67" r="f68" b="f69"/>
            <a:pathLst>
              <a:path>
                <a:moveTo>
                  <a:pt x="f37" y="f50"/>
                </a:moveTo>
                <a:arcTo wR="f47" hR="f48" stAng="f0" swAng="f1"/>
                <a:arcTo wR="f47" hR="f48" stAng="f2" swAng="f1"/>
                <a:arcTo wR="f47" hR="f48" stAng="f7" swAng="f1"/>
                <a:arcTo wR="f47" hR="f48" stAng="f1" swAng="f1"/>
                <a:close/>
              </a:path>
            </a:pathLst>
          </a:custGeom>
          <a:solidFill>
            <a:srgbClr val="00B050"/>
          </a:solidFill>
          <a:ln w="9528">
            <a:solidFill>
              <a:srgbClr val="84AA33"/>
            </a:solidFill>
            <a:prstDash val="solid"/>
          </a:ln>
          <a:effectLst>
            <a:outerShdw dist="25402" dir="5400000" algn="tl">
              <a:srgbClr val="000000">
                <a:alpha val="43137"/>
              </a:srgbClr>
            </a:outerShdw>
          </a:effectLst>
        </p:spPr>
        <p:txBody>
          <a:bodyPr vert="horz" wrap="square" lIns="91440" tIns="45720" rIns="91440" bIns="45720" anchor="ctr" anchorCtr="1" compatLnSpc="1"/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1800" b="1" i="0" u="none" strike="noStrike" kern="0" cap="none" spc="-1" baseline="0">
                <a:solidFill>
                  <a:srgbClr val="002060"/>
                </a:solidFill>
                <a:uFillTx/>
                <a:latin typeface="Arial"/>
                <a:ea typeface="DejaVu Sans"/>
                <a:cs typeface="DejaVu Sans"/>
              </a:rPr>
              <a:t>Обязательная часть ( объем не менее 60% от её общего объёма)</a:t>
            </a:r>
            <a:endParaRPr lang="en-US" sz="1800" b="0" i="0" u="none" strike="noStrike" kern="0" cap="none" spc="-1" baseline="0">
              <a:solidFill>
                <a:srgbClr val="000000"/>
              </a:solidFill>
              <a:uFillTx/>
              <a:latin typeface="Arial"/>
              <a:ea typeface="DejaVu Sans"/>
              <a:cs typeface="DejaVu Sans"/>
            </a:endParaRPr>
          </a:p>
        </p:txBody>
      </p:sp>
      <p:sp>
        <p:nvSpPr>
          <p:cNvPr id="3" name="Овал 2"/>
          <p:cNvSpPr/>
          <p:nvPr/>
        </p:nvSpPr>
        <p:spPr>
          <a:xfrm>
            <a:off x="3635892" y="3789035"/>
            <a:ext cx="5256583" cy="1512170"/>
          </a:xfrm>
          <a:custGeom>
            <a:avLst/>
            <a:gdLst>
              <a:gd name="f0" fmla="val 10800000"/>
              <a:gd name="f1" fmla="val 5400000"/>
              <a:gd name="f2" fmla="val 162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+- 2700000 f1 0"/>
              <a:gd name="f15" fmla="*/ f9 f0 1"/>
              <a:gd name="f16" fmla="*/ f10 f0 1"/>
              <a:gd name="f17" fmla="?: f11 f4 1"/>
              <a:gd name="f18" fmla="?: f12 f5 1"/>
              <a:gd name="f19" fmla="?: f13 f6 1"/>
              <a:gd name="f20" fmla="+- f14 0 f1"/>
              <a:gd name="f21" fmla="*/ f15 1 f3"/>
              <a:gd name="f22" fmla="*/ f16 1 f3"/>
              <a:gd name="f23" fmla="*/ f17 1 21600"/>
              <a:gd name="f24" fmla="*/ f18 1 21600"/>
              <a:gd name="f25" fmla="*/ 21600 f17 1"/>
              <a:gd name="f26" fmla="*/ 21600 f18 1"/>
              <a:gd name="f27" fmla="+- f20 f1 0"/>
              <a:gd name="f28" fmla="+- f21 0 f1"/>
              <a:gd name="f29" fmla="+- f22 0 f1"/>
              <a:gd name="f30" fmla="min f24 f23"/>
              <a:gd name="f31" fmla="*/ f25 1 f19"/>
              <a:gd name="f32" fmla="*/ f26 1 f19"/>
              <a:gd name="f33" fmla="*/ f27 f8 1"/>
              <a:gd name="f34" fmla="val f31"/>
              <a:gd name="f35" fmla="val f32"/>
              <a:gd name="f36" fmla="*/ f33 1 f0"/>
              <a:gd name="f37" fmla="*/ f7 f30 1"/>
              <a:gd name="f38" fmla="+- f35 0 f7"/>
              <a:gd name="f39" fmla="+- f34 0 f7"/>
              <a:gd name="f40" fmla="+- 0 0 f36"/>
              <a:gd name="f41" fmla="*/ f38 1 2"/>
              <a:gd name="f42" fmla="*/ f39 1 2"/>
              <a:gd name="f43" fmla="+- 0 0 f40"/>
              <a:gd name="f44" fmla="+- f7 f41 0"/>
              <a:gd name="f45" fmla="+- f7 f42 0"/>
              <a:gd name="f46" fmla="*/ f43 f0 1"/>
              <a:gd name="f47" fmla="*/ f42 f30 1"/>
              <a:gd name="f48" fmla="*/ f41 f30 1"/>
              <a:gd name="f49" fmla="*/ f46 1 f8"/>
              <a:gd name="f50" fmla="*/ f44 f30 1"/>
              <a:gd name="f51" fmla="+- f49 0 f1"/>
              <a:gd name="f52" fmla="cos 1 f51"/>
              <a:gd name="f53" fmla="sin 1 f51"/>
              <a:gd name="f54" fmla="+- 0 0 f52"/>
              <a:gd name="f55" fmla="+- 0 0 f53"/>
              <a:gd name="f56" fmla="+- 0 0 f54"/>
              <a:gd name="f57" fmla="+- 0 0 f55"/>
              <a:gd name="f58" fmla="val f56"/>
              <a:gd name="f59" fmla="val f57"/>
              <a:gd name="f60" fmla="*/ f58 f42 1"/>
              <a:gd name="f61" fmla="*/ f59 f41 1"/>
              <a:gd name="f62" fmla="+- f45 0 f60"/>
              <a:gd name="f63" fmla="+- f45 f60 0"/>
              <a:gd name="f64" fmla="+- f44 0 f61"/>
              <a:gd name="f65" fmla="+- f44 f61 0"/>
              <a:gd name="f66" fmla="*/ f62 f30 1"/>
              <a:gd name="f67" fmla="*/ f64 f30 1"/>
              <a:gd name="f68" fmla="*/ f63 f30 1"/>
              <a:gd name="f69" fmla="*/ f65 f3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8">
                <a:pos x="f66" y="f67"/>
              </a:cxn>
              <a:cxn ang="f29">
                <a:pos x="f66" y="f69"/>
              </a:cxn>
              <a:cxn ang="f29">
                <a:pos x="f68" y="f69"/>
              </a:cxn>
              <a:cxn ang="f28">
                <a:pos x="f68" y="f67"/>
              </a:cxn>
            </a:cxnLst>
            <a:rect l="f66" t="f67" r="f68" b="f69"/>
            <a:pathLst>
              <a:path>
                <a:moveTo>
                  <a:pt x="f37" y="f50"/>
                </a:moveTo>
                <a:arcTo wR="f47" hR="f48" stAng="f0" swAng="f1"/>
                <a:arcTo wR="f47" hR="f48" stAng="f2" swAng="f1"/>
                <a:arcTo wR="f47" hR="f48" stAng="f7" swAng="f1"/>
                <a:arcTo wR="f47" hR="f48" stAng="f1" swAng="f1"/>
                <a:close/>
              </a:path>
            </a:pathLst>
          </a:custGeom>
          <a:solidFill>
            <a:srgbClr val="00B050"/>
          </a:solidFill>
          <a:ln w="9528">
            <a:solidFill>
              <a:srgbClr val="84AA33"/>
            </a:solidFill>
            <a:prstDash val="solid"/>
          </a:ln>
          <a:effectLst>
            <a:outerShdw dist="25402" dir="5400000" algn="tl">
              <a:srgbClr val="000000">
                <a:alpha val="43137"/>
              </a:srgbClr>
            </a:outerShdw>
          </a:effectLst>
        </p:spPr>
        <p:txBody>
          <a:bodyPr vert="horz" wrap="square" lIns="91440" tIns="45720" rIns="91440" bIns="45720" anchor="ctr" anchorCtr="1" compatLnSpc="1"/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1800" b="1" i="0" u="none" strike="noStrike" kern="0" cap="none" spc="-1" baseline="0">
                <a:solidFill>
                  <a:srgbClr val="002060"/>
                </a:solidFill>
                <a:uFillTx/>
                <a:latin typeface="Arial"/>
                <a:ea typeface="DejaVu Sans"/>
                <a:cs typeface="DejaVu Sans"/>
              </a:rPr>
              <a:t>Вариативная часть (часть, формируемая участниками образовательных отношений) – не более 40%</a:t>
            </a:r>
            <a:endParaRPr lang="en-US" sz="1800" b="0" i="0" u="none" strike="noStrike" kern="0" cap="none" spc="-1" baseline="0">
              <a:solidFill>
                <a:srgbClr val="000000"/>
              </a:solidFill>
              <a:uFillTx/>
              <a:latin typeface="Arial"/>
              <a:ea typeface="DejaVu Sans"/>
              <a:cs typeface="DejaVu Sans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67541" y="1268757"/>
            <a:ext cx="2736305" cy="4176028"/>
          </a:xfrm>
          <a:prstGeom prst="rect">
            <a:avLst/>
          </a:prstGeom>
          <a:solidFill>
            <a:srgbClr val="3891A7"/>
          </a:solidFill>
          <a:ln w="25402">
            <a:solidFill>
              <a:srgbClr val="637F26"/>
            </a:solidFill>
            <a:prstDash val="solid"/>
          </a:ln>
        </p:spPr>
        <p:txBody>
          <a:bodyPr vert="horz" wrap="square" lIns="91440" tIns="45720" rIns="91440" bIns="45720" anchor="ctr" anchorCtr="1" compatLnSpc="1"/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2800" b="0" i="0" u="none" strike="noStrike" kern="1200" cap="none" spc="0" baseline="0">
                <a:solidFill>
                  <a:srgbClr val="000000"/>
                </a:solidFill>
                <a:uFillTx/>
                <a:latin typeface="Corbel"/>
              </a:rPr>
              <a:t>В соответствии с требованиями ФГОС ДО</a:t>
            </a:r>
          </a:p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2800" b="0" i="0" u="none" strike="noStrike" kern="1200" cap="none" spc="0" baseline="0">
                <a:solidFill>
                  <a:srgbClr val="000000"/>
                </a:solidFill>
                <a:uFillTx/>
                <a:latin typeface="Corbel"/>
              </a:rPr>
              <a:t>программа состоит из двух частей</a:t>
            </a:r>
          </a:p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1800" b="0" i="0" u="none" strike="noStrike" kern="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  <p:sp>
        <p:nvSpPr>
          <p:cNvPr id="5" name="Стрелка вправо 4"/>
          <p:cNvSpPr/>
          <p:nvPr/>
        </p:nvSpPr>
        <p:spPr>
          <a:xfrm>
            <a:off x="3203847" y="1916829"/>
            <a:ext cx="978408" cy="484632"/>
          </a:xfrm>
          <a:custGeom>
            <a:avLst>
              <a:gd name="f0" fmla="val 16250"/>
              <a:gd name="f1" fmla="val 5400"/>
            </a:avLst>
            <a:gdLst>
              <a:gd name="f2" fmla="val 10800000"/>
              <a:gd name="f3" fmla="val 5400000"/>
              <a:gd name="f4" fmla="val 180"/>
              <a:gd name="f5" fmla="val w"/>
              <a:gd name="f6" fmla="val h"/>
              <a:gd name="f7" fmla="val 0"/>
              <a:gd name="f8" fmla="val 21600"/>
              <a:gd name="f9" fmla="val 10800"/>
              <a:gd name="f10" fmla="+- 0 0 0"/>
              <a:gd name="f11" fmla="+- 0 0 180"/>
              <a:gd name="f12" fmla="*/ f5 1 21600"/>
              <a:gd name="f13" fmla="*/ f6 1 21600"/>
              <a:gd name="f14" fmla="+- f8 0 f7"/>
              <a:gd name="f15" fmla="pin 0 f0 21600"/>
              <a:gd name="f16" fmla="pin 0 f1 10800"/>
              <a:gd name="f17" fmla="*/ f10 f2 1"/>
              <a:gd name="f18" fmla="*/ f11 f2 1"/>
              <a:gd name="f19" fmla="val f15"/>
              <a:gd name="f20" fmla="val f16"/>
              <a:gd name="f21" fmla="*/ f14 1 21600"/>
              <a:gd name="f22" fmla="*/ f15 f12 1"/>
              <a:gd name="f23" fmla="*/ f16 f13 1"/>
              <a:gd name="f24" fmla="*/ f17 1 f4"/>
              <a:gd name="f25" fmla="*/ f18 1 f4"/>
              <a:gd name="f26" fmla="+- 21600 0 f20"/>
              <a:gd name="f27" fmla="+- 21600 0 f19"/>
              <a:gd name="f28" fmla="*/ 0 f21 1"/>
              <a:gd name="f29" fmla="*/ 21600 f21 1"/>
              <a:gd name="f30" fmla="*/ f20 f13 1"/>
              <a:gd name="f31" fmla="*/ f19 f12 1"/>
              <a:gd name="f32" fmla="+- f24 0 f3"/>
              <a:gd name="f33" fmla="+- f25 0 f3"/>
              <a:gd name="f34" fmla="*/ f27 f20 1"/>
              <a:gd name="f35" fmla="*/ f28 1 f21"/>
              <a:gd name="f36" fmla="*/ f29 1 f21"/>
              <a:gd name="f37" fmla="*/ f26 f13 1"/>
              <a:gd name="f38" fmla="*/ f34 1 10800"/>
              <a:gd name="f39" fmla="*/ f35 f12 1"/>
              <a:gd name="f40" fmla="*/ f35 f13 1"/>
              <a:gd name="f41" fmla="*/ f36 f13 1"/>
              <a:gd name="f42" fmla="+- f19 f38 0"/>
              <a:gd name="f43" fmla="*/ f42 f12 1"/>
            </a:gdLst>
            <a:ahLst>
              <a:ahXY gdRefX="f0" minX="f7" maxX="f8" gdRefY="f1" minY="f7" maxY="f9">
                <a:pos x="f22" y="f23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32">
                <a:pos x="f31" y="f40"/>
              </a:cxn>
              <a:cxn ang="f33">
                <a:pos x="f31" y="f41"/>
              </a:cxn>
            </a:cxnLst>
            <a:rect l="f39" t="f30" r="f43" b="f37"/>
            <a:pathLst>
              <a:path w="21600" h="21600">
                <a:moveTo>
                  <a:pt x="f7" y="f20"/>
                </a:moveTo>
                <a:lnTo>
                  <a:pt x="f19" y="f20"/>
                </a:lnTo>
                <a:lnTo>
                  <a:pt x="f19" y="f7"/>
                </a:lnTo>
                <a:lnTo>
                  <a:pt x="f8" y="f9"/>
                </a:lnTo>
                <a:lnTo>
                  <a:pt x="f19" y="f8"/>
                </a:lnTo>
                <a:lnTo>
                  <a:pt x="f19" y="f26"/>
                </a:lnTo>
                <a:lnTo>
                  <a:pt x="f7" y="f26"/>
                </a:lnTo>
                <a:close/>
              </a:path>
            </a:pathLst>
          </a:custGeom>
          <a:solidFill>
            <a:srgbClr val="3891A7"/>
          </a:solidFill>
          <a:ln w="25402">
            <a:solidFill>
              <a:srgbClr val="26697A"/>
            </a:solidFill>
            <a:prstDash val="solid"/>
          </a:ln>
        </p:spPr>
        <p:txBody>
          <a:bodyPr vert="horz" wrap="square" lIns="91440" tIns="45720" rIns="91440" bIns="45720" anchor="ctr" anchorCtr="1" compatLnSpc="1"/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1800" b="0" i="0" u="none" strike="noStrike" kern="1200" cap="none" spc="0" baseline="0">
              <a:solidFill>
                <a:srgbClr val="FFFFFF"/>
              </a:solidFill>
              <a:uFillTx/>
              <a:latin typeface="Corbel"/>
            </a:endParaRPr>
          </a:p>
        </p:txBody>
      </p:sp>
      <p:sp>
        <p:nvSpPr>
          <p:cNvPr id="6" name="Стрелка вправо 5"/>
          <p:cNvSpPr/>
          <p:nvPr/>
        </p:nvSpPr>
        <p:spPr>
          <a:xfrm>
            <a:off x="3203847" y="4293098"/>
            <a:ext cx="978408" cy="484632"/>
          </a:xfrm>
          <a:custGeom>
            <a:avLst>
              <a:gd name="f0" fmla="val 16250"/>
              <a:gd name="f1" fmla="val 5400"/>
            </a:avLst>
            <a:gdLst>
              <a:gd name="f2" fmla="val 10800000"/>
              <a:gd name="f3" fmla="val 5400000"/>
              <a:gd name="f4" fmla="val 180"/>
              <a:gd name="f5" fmla="val w"/>
              <a:gd name="f6" fmla="val h"/>
              <a:gd name="f7" fmla="val 0"/>
              <a:gd name="f8" fmla="val 21600"/>
              <a:gd name="f9" fmla="val 10800"/>
              <a:gd name="f10" fmla="+- 0 0 0"/>
              <a:gd name="f11" fmla="+- 0 0 180"/>
              <a:gd name="f12" fmla="*/ f5 1 21600"/>
              <a:gd name="f13" fmla="*/ f6 1 21600"/>
              <a:gd name="f14" fmla="+- f8 0 f7"/>
              <a:gd name="f15" fmla="pin 0 f0 21600"/>
              <a:gd name="f16" fmla="pin 0 f1 10800"/>
              <a:gd name="f17" fmla="*/ f10 f2 1"/>
              <a:gd name="f18" fmla="*/ f11 f2 1"/>
              <a:gd name="f19" fmla="val f15"/>
              <a:gd name="f20" fmla="val f16"/>
              <a:gd name="f21" fmla="*/ f14 1 21600"/>
              <a:gd name="f22" fmla="*/ f15 f12 1"/>
              <a:gd name="f23" fmla="*/ f16 f13 1"/>
              <a:gd name="f24" fmla="*/ f17 1 f4"/>
              <a:gd name="f25" fmla="*/ f18 1 f4"/>
              <a:gd name="f26" fmla="+- 21600 0 f20"/>
              <a:gd name="f27" fmla="+- 21600 0 f19"/>
              <a:gd name="f28" fmla="*/ 0 f21 1"/>
              <a:gd name="f29" fmla="*/ 21600 f21 1"/>
              <a:gd name="f30" fmla="*/ f20 f13 1"/>
              <a:gd name="f31" fmla="*/ f19 f12 1"/>
              <a:gd name="f32" fmla="+- f24 0 f3"/>
              <a:gd name="f33" fmla="+- f25 0 f3"/>
              <a:gd name="f34" fmla="*/ f27 f20 1"/>
              <a:gd name="f35" fmla="*/ f28 1 f21"/>
              <a:gd name="f36" fmla="*/ f29 1 f21"/>
              <a:gd name="f37" fmla="*/ f26 f13 1"/>
              <a:gd name="f38" fmla="*/ f34 1 10800"/>
              <a:gd name="f39" fmla="*/ f35 f12 1"/>
              <a:gd name="f40" fmla="*/ f35 f13 1"/>
              <a:gd name="f41" fmla="*/ f36 f13 1"/>
              <a:gd name="f42" fmla="+- f19 f38 0"/>
              <a:gd name="f43" fmla="*/ f42 f12 1"/>
            </a:gdLst>
            <a:ahLst>
              <a:ahXY gdRefX="f0" minX="f7" maxX="f8" gdRefY="f1" minY="f7" maxY="f9">
                <a:pos x="f22" y="f23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32">
                <a:pos x="f31" y="f40"/>
              </a:cxn>
              <a:cxn ang="f33">
                <a:pos x="f31" y="f41"/>
              </a:cxn>
            </a:cxnLst>
            <a:rect l="f39" t="f30" r="f43" b="f37"/>
            <a:pathLst>
              <a:path w="21600" h="21600">
                <a:moveTo>
                  <a:pt x="f7" y="f20"/>
                </a:moveTo>
                <a:lnTo>
                  <a:pt x="f19" y="f20"/>
                </a:lnTo>
                <a:lnTo>
                  <a:pt x="f19" y="f7"/>
                </a:lnTo>
                <a:lnTo>
                  <a:pt x="f8" y="f9"/>
                </a:lnTo>
                <a:lnTo>
                  <a:pt x="f19" y="f8"/>
                </a:lnTo>
                <a:lnTo>
                  <a:pt x="f19" y="f26"/>
                </a:lnTo>
                <a:lnTo>
                  <a:pt x="f7" y="f26"/>
                </a:lnTo>
                <a:close/>
              </a:path>
            </a:pathLst>
          </a:custGeom>
          <a:solidFill>
            <a:srgbClr val="3891A7"/>
          </a:solidFill>
          <a:ln w="25402">
            <a:solidFill>
              <a:srgbClr val="26697A"/>
            </a:solidFill>
            <a:prstDash val="solid"/>
          </a:ln>
        </p:spPr>
        <p:txBody>
          <a:bodyPr vert="horz" wrap="square" lIns="91440" tIns="45720" rIns="91440" bIns="45720" anchor="ctr" anchorCtr="1" compatLnSpc="1"/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1800" b="0" i="0" u="none" strike="noStrike" kern="1200" cap="none" spc="0" baseline="0">
              <a:solidFill>
                <a:srgbClr val="FFFFFF"/>
              </a:solidFill>
              <a:uFillTx/>
              <a:latin typeface="Corbel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Shape 1"/>
          <p:cNvSpPr txBox="1"/>
          <p:nvPr/>
        </p:nvSpPr>
        <p:spPr>
          <a:xfrm>
            <a:off x="457200" y="27432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vert="horz" wrap="square" lIns="90004" tIns="46798" rIns="90004" bIns="46798" anchor="ctr" anchorCtr="1" compatLnSpc="1"/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4400" b="0" i="0" u="none" strike="noStrike" kern="1200" cap="none" spc="-1" baseline="0">
              <a:solidFill>
                <a:srgbClr val="000000"/>
              </a:solidFill>
              <a:uFillTx/>
              <a:latin typeface="Arial"/>
              <a:ea typeface="DejaVu Sans"/>
              <a:cs typeface="DejaVu Sans"/>
            </a:endParaRPr>
          </a:p>
        </p:txBody>
      </p:sp>
      <p:sp>
        <p:nvSpPr>
          <p:cNvPr id="3" name="TextShape 2"/>
          <p:cNvSpPr/>
          <p:nvPr/>
        </p:nvSpPr>
        <p:spPr>
          <a:xfrm>
            <a:off x="457200" y="1600200"/>
            <a:ext cx="8229600" cy="4525923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0" tIns="0" rIns="0" bIns="0" anchor="t" anchorCtr="0" compatLnSpc="1"/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1800" b="0" i="0" u="none" strike="noStrike" kern="1200" cap="none" spc="0" baseline="0">
              <a:solidFill>
                <a:srgbClr val="000000"/>
              </a:solidFill>
              <a:uFillTx/>
              <a:latin typeface="Constantia"/>
            </a:endParaRPr>
          </a:p>
        </p:txBody>
      </p:sp>
      <p:sp>
        <p:nvSpPr>
          <p:cNvPr id="4" name="CustomShape 3"/>
          <p:cNvSpPr/>
          <p:nvPr/>
        </p:nvSpPr>
        <p:spPr>
          <a:xfrm>
            <a:off x="1219315" y="622075"/>
            <a:ext cx="7010284" cy="4569476"/>
          </a:xfrm>
          <a:prstGeom prst="rect">
            <a:avLst/>
          </a:prstGeom>
          <a:blipFill>
            <a:blip r:embed="rId3">
              <a:alphaModFix/>
            </a:blip>
            <a:tile sx="89980" sy="89980" algn="tl"/>
          </a:blipFill>
          <a:ln>
            <a:noFill/>
            <a:prstDash val="solid"/>
          </a:ln>
        </p:spPr>
        <p:txBody>
          <a:bodyPr vert="horz" wrap="square" lIns="90004" tIns="46798" rIns="90004" bIns="46798" anchor="ctr" anchorCtr="0" compatLnSpc="1"/>
          <a:lstStyle/>
          <a:p>
            <a:pPr marL="0" marR="0" lvl="0" indent="0" algn="just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-1" baseline="0">
              <a:solidFill>
                <a:srgbClr val="000000"/>
              </a:solidFill>
              <a:uFillTx/>
              <a:latin typeface="Arial"/>
              <a:ea typeface="DejaVu Sans"/>
              <a:cs typeface="DejaVu Sans"/>
            </a:endParaRP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1400" b="0" i="0" u="none" strike="noStrike" kern="0" cap="none" spc="-1" baseline="0">
                <a:solidFill>
                  <a:srgbClr val="000000"/>
                </a:solidFill>
                <a:uFillTx/>
                <a:latin typeface="Times New Roman" pitchFamily="18"/>
                <a:ea typeface="Calibri"/>
                <a:cs typeface="Times New Roman" pitchFamily="18"/>
              </a:rPr>
              <a:t>        </a:t>
            </a:r>
            <a:r>
              <a:rPr lang="ru-RU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cs typeface="Times New Roman" pitchFamily="18"/>
              </a:rPr>
              <a:t>Основными приоритетными направлениями в деятельности МБОУ по реализации ООП определяются на основе анализа результатов предшествующей педагогической деятельности, потребностей родителей и социума.</a:t>
            </a:r>
            <a:endParaRPr lang="ru-RU" sz="1400" b="0" i="1" u="none" strike="noStrike" kern="1200" cap="none" spc="0" baseline="0">
              <a:solidFill>
                <a:srgbClr val="000000"/>
              </a:solidFill>
              <a:uFillTx/>
              <a:latin typeface="Times New Roman" pitchFamily="18"/>
              <a:cs typeface="Times New Roman" pitchFamily="18"/>
            </a:endParaRP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cs typeface="Times New Roman" pitchFamily="18"/>
              </a:rPr>
              <a:t>-</a:t>
            </a:r>
            <a:r>
              <a:rPr lang="ru-RU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cs typeface="Times New Roman" pitchFamily="18"/>
              </a:rPr>
              <a:t>приобщение к истокам национальной культуры народов, населяющих Республику Татарстан. Предоставление каждому ребенку возможность обучения и воспитания на родном языке, формирование у детей основ нравственности на лучших образцах национальной культуры, народных традициях и обычаях;</a:t>
            </a:r>
            <a:endParaRPr lang="ru-RU" sz="1400" b="0" i="1" u="none" strike="noStrike" kern="1200" cap="none" spc="0" baseline="0">
              <a:solidFill>
                <a:srgbClr val="000000"/>
              </a:solidFill>
              <a:uFillTx/>
              <a:latin typeface="Times New Roman" pitchFamily="18"/>
              <a:cs typeface="Times New Roman" pitchFamily="18"/>
            </a:endParaRP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cs typeface="Times New Roman" pitchFamily="18"/>
              </a:rPr>
              <a:t>-c</a:t>
            </a:r>
            <a:r>
              <a:rPr lang="ru-RU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cs typeface="Times New Roman" pitchFamily="18"/>
              </a:rPr>
              <a:t>оздание благоприятных условий для воспитания толерантной личности - привития любви и уважения к людям другой национальности, к их культурным ценностям;</a:t>
            </a:r>
            <a:endParaRPr lang="ru-RU" sz="1400" b="0" i="1" u="none" strike="noStrike" kern="1200" cap="none" spc="0" baseline="0">
              <a:solidFill>
                <a:srgbClr val="000000"/>
              </a:solidFill>
              <a:uFillTx/>
              <a:latin typeface="Times New Roman" pitchFamily="18"/>
              <a:cs typeface="Times New Roman" pitchFamily="18"/>
            </a:endParaRP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cs typeface="Times New Roman" pitchFamily="18"/>
              </a:rPr>
              <a:t>-</a:t>
            </a:r>
            <a:r>
              <a:rPr lang="ru-RU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cs typeface="Times New Roman" pitchFamily="18"/>
              </a:rPr>
              <a:t>ознакомление с природой родного края, формирование экологической культуры;</a:t>
            </a:r>
            <a:endParaRPr lang="ru-RU" sz="1400" b="0" i="1" u="none" strike="noStrike" kern="1200" cap="none" spc="0" baseline="0">
              <a:solidFill>
                <a:srgbClr val="000000"/>
              </a:solidFill>
              <a:uFillTx/>
              <a:latin typeface="Times New Roman" pitchFamily="18"/>
              <a:cs typeface="Times New Roman" pitchFamily="18"/>
            </a:endParaRP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cs typeface="Times New Roman" pitchFamily="18"/>
              </a:rPr>
              <a:t>-</a:t>
            </a:r>
            <a:r>
              <a:rPr lang="ru-RU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cs typeface="Times New Roman" pitchFamily="18"/>
              </a:rPr>
              <a:t>ознакомление детей с особенностями жизни и быта народов, населяющих Республику Татарстан, праздниками, событиями общественной жизни республики, символиками РТ и РФ, памятниками архитектуры, декоративно-прикладным искусством;</a:t>
            </a:r>
            <a:endParaRPr lang="ru-RU" sz="1400" b="0" i="1" u="none" strike="noStrike" kern="1200" cap="none" spc="0" baseline="0">
              <a:solidFill>
                <a:srgbClr val="000000"/>
              </a:solidFill>
              <a:uFillTx/>
              <a:latin typeface="Times New Roman" pitchFamily="18"/>
              <a:cs typeface="Times New Roman" pitchFamily="18"/>
            </a:endParaRP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cs typeface="Times New Roman" pitchFamily="18"/>
              </a:rPr>
              <a:t>-</a:t>
            </a:r>
            <a:r>
              <a:rPr lang="ru-RU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cs typeface="Times New Roman" pitchFamily="18"/>
              </a:rPr>
              <a:t>обучению дошкольников родному и русскому языку РТ на основе УМК по обучению дошкольников двум государственным языкам РТ;</a:t>
            </a:r>
            <a:endParaRPr lang="ru-RU" sz="1400" b="0" i="1" u="none" strike="noStrike" kern="1200" cap="none" spc="0" baseline="0">
              <a:solidFill>
                <a:srgbClr val="000000"/>
              </a:solidFill>
              <a:uFillTx/>
              <a:latin typeface="Times New Roman" pitchFamily="18"/>
              <a:cs typeface="Times New Roman" pitchFamily="18"/>
            </a:endParaRP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cs typeface="Times New Roman" pitchFamily="18"/>
              </a:rPr>
              <a:t>-</a:t>
            </a:r>
            <a:r>
              <a:rPr lang="ru-RU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cs typeface="Times New Roman" pitchFamily="18"/>
              </a:rPr>
              <a:t>организация оздоровительных мероприятий, оказание профилактической помощи воспитанника</a:t>
            </a:r>
            <a:r>
              <a:rPr lang="ru-RU" sz="1400" b="0" i="1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cs typeface="Times New Roman" pitchFamily="18"/>
              </a:rPr>
              <a:t>.</a:t>
            </a:r>
          </a:p>
          <a:p>
            <a:pPr marL="0" marR="0" lvl="0" indent="0" algn="just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1200" cap="none" spc="-1" baseline="0">
              <a:solidFill>
                <a:srgbClr val="000000"/>
              </a:solidFill>
              <a:uFillTx/>
              <a:latin typeface="Arial"/>
              <a:ea typeface="DejaVu Sans"/>
              <a:cs typeface="DejaVu Sans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Shape 1"/>
          <p:cNvSpPr txBox="1"/>
          <p:nvPr/>
        </p:nvSpPr>
        <p:spPr>
          <a:xfrm>
            <a:off x="457200" y="27432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vert="horz" wrap="square" lIns="90004" tIns="46798" rIns="90004" bIns="46798" anchor="ctr" anchorCtr="1" compatLnSpc="1"/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4400" b="0" i="0" u="none" strike="noStrike" kern="1200" cap="none" spc="-1" baseline="0">
              <a:solidFill>
                <a:srgbClr val="000000"/>
              </a:solidFill>
              <a:uFillTx/>
              <a:latin typeface="Arial"/>
              <a:ea typeface="DejaVu Sans"/>
              <a:cs typeface="DejaVu Sans"/>
            </a:endParaRPr>
          </a:p>
        </p:txBody>
      </p:sp>
      <p:sp>
        <p:nvSpPr>
          <p:cNvPr id="3" name="TextShape 2"/>
          <p:cNvSpPr/>
          <p:nvPr/>
        </p:nvSpPr>
        <p:spPr>
          <a:xfrm>
            <a:off x="457200" y="1600200"/>
            <a:ext cx="8229600" cy="4525923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0" tIns="0" rIns="0" bIns="0" anchor="t" anchorCtr="0" compatLnSpc="1"/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1800" b="0" i="0" u="none" strike="noStrike" kern="1200" cap="none" spc="0" baseline="0">
              <a:solidFill>
                <a:srgbClr val="000000"/>
              </a:solidFill>
              <a:uFillTx/>
              <a:latin typeface="Constantia"/>
            </a:endParaRPr>
          </a:p>
        </p:txBody>
      </p:sp>
      <p:sp>
        <p:nvSpPr>
          <p:cNvPr id="4" name="CustomShape 3"/>
          <p:cNvSpPr/>
          <p:nvPr/>
        </p:nvSpPr>
        <p:spPr>
          <a:xfrm>
            <a:off x="2123730" y="548676"/>
            <a:ext cx="5832646" cy="1379354"/>
          </a:xfrm>
          <a:prstGeom prst="rect">
            <a:avLst/>
          </a:prstGeom>
          <a:solidFill>
            <a:srgbClr val="FEB80A"/>
          </a:solidFill>
          <a:ln w="25402">
            <a:solidFill>
              <a:srgbClr val="BB8605"/>
            </a:solidFill>
            <a:prstDash val="solid"/>
          </a:ln>
        </p:spPr>
        <p:txBody>
          <a:bodyPr vert="horz" wrap="square" lIns="90004" tIns="46798" rIns="90004" bIns="46798" anchor="t" anchorCtr="1" compatLnSpc="1"/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2400" b="1" i="0" u="none" strike="noStrike" kern="1200" cap="none" spc="-1" baseline="0">
              <a:solidFill>
                <a:srgbClr val="FF0000"/>
              </a:solidFill>
              <a:effectLst>
                <a:outerShdw dist="38103" dir="5400000">
                  <a:srgbClr val="000000"/>
                </a:outerShdw>
              </a:effectLst>
              <a:uFillTx/>
              <a:latin typeface="Times New Roman"/>
              <a:ea typeface="Times New Roman"/>
              <a:cs typeface="DejaVu Sans"/>
            </a:endParaRPr>
          </a:p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2400" b="1" i="0" u="none" strike="noStrike" kern="1200" cap="none" spc="-1" baseline="0">
                <a:solidFill>
                  <a:srgbClr val="FF0000"/>
                </a:solidFill>
                <a:effectLst>
                  <a:outerShdw dist="38103" dir="5400000">
                    <a:srgbClr val="000000"/>
                  </a:outerShdw>
                </a:effectLst>
                <a:uFillTx/>
                <a:latin typeface="Times New Roman"/>
                <a:ea typeface="Times New Roman"/>
                <a:cs typeface="DejaVu Sans"/>
              </a:rPr>
              <a:t>Образовательная программа ДОО </a:t>
            </a:r>
            <a:r>
              <a:rPr lang="ru-RU" sz="2400" b="0" i="0" u="none" strike="noStrike" kern="1200" cap="none" spc="0" baseline="0">
                <a:solidFill>
                  <a:srgbClr val="000000"/>
                </a:solidFill>
                <a:effectLst>
                  <a:outerShdw dist="38103" dir="5400000">
                    <a:srgbClr val="000000"/>
                  </a:outerShdw>
                </a:effectLst>
                <a:uFillTx/>
                <a:latin typeface="Arial"/>
                <a:ea typeface="DejaVu Sans"/>
                <a:cs typeface="DejaVu Sans"/>
              </a:rPr>
              <a:t/>
            </a:r>
            <a:br>
              <a:rPr lang="ru-RU" sz="2400" b="0" i="0" u="none" strike="noStrike" kern="1200" cap="none" spc="0" baseline="0">
                <a:solidFill>
                  <a:srgbClr val="000000"/>
                </a:solidFill>
                <a:effectLst>
                  <a:outerShdw dist="38103" dir="5400000">
                    <a:srgbClr val="000000"/>
                  </a:outerShdw>
                </a:effectLst>
                <a:uFillTx/>
                <a:latin typeface="Arial"/>
                <a:ea typeface="DejaVu Sans"/>
                <a:cs typeface="DejaVu Sans"/>
              </a:rPr>
            </a:br>
            <a:r>
              <a:rPr lang="ru-RU" sz="2400" b="1" i="0" u="none" strike="noStrike" kern="1200" cap="none" spc="-1" baseline="0">
                <a:solidFill>
                  <a:srgbClr val="FF0000"/>
                </a:solidFill>
                <a:effectLst>
                  <a:outerShdw dist="38103" dir="5400000">
                    <a:srgbClr val="000000"/>
                  </a:outerShdw>
                </a:effectLst>
                <a:uFillTx/>
                <a:latin typeface="Times New Roman"/>
                <a:ea typeface="Times New Roman"/>
                <a:cs typeface="DejaVu Sans"/>
              </a:rPr>
              <a:t>включает три основных раздела:</a:t>
            </a:r>
            <a:endParaRPr lang="ru-RU" sz="2400" b="0" i="0" u="none" strike="noStrike" kern="1200" cap="none" spc="-1" baseline="0">
              <a:solidFill>
                <a:srgbClr val="000000"/>
              </a:solidFill>
              <a:effectLst>
                <a:outerShdw dist="38103" dir="5400000">
                  <a:srgbClr val="000000"/>
                </a:outerShdw>
              </a:effectLst>
              <a:uFillTx/>
              <a:latin typeface="Arial"/>
              <a:ea typeface="DejaVu Sans"/>
              <a:cs typeface="DejaVu Sans"/>
            </a:endParaRPr>
          </a:p>
        </p:txBody>
      </p:sp>
      <p:sp>
        <p:nvSpPr>
          <p:cNvPr id="5" name="CustomShape 4"/>
          <p:cNvSpPr/>
          <p:nvPr/>
        </p:nvSpPr>
        <p:spPr>
          <a:xfrm>
            <a:off x="3635892" y="4005062"/>
            <a:ext cx="2671190" cy="912964"/>
          </a:xfrm>
          <a:custGeom>
            <a:avLst/>
            <a:gdLst>
              <a:gd name="f0" fmla="val w"/>
              <a:gd name="f1" fmla="val h"/>
              <a:gd name="f2" fmla="val 0"/>
              <a:gd name="f3" fmla="val 15242"/>
              <a:gd name="f4" fmla="val 2538"/>
              <a:gd name="f5" fmla="val 1268"/>
              <a:gd name="f6" fmla="val 634"/>
              <a:gd name="f7" fmla="val 1902"/>
              <a:gd name="f8" fmla="val 2537"/>
              <a:gd name="f9" fmla="val 13972"/>
              <a:gd name="f10" fmla="val 14606"/>
              <a:gd name="f11" fmla="val 15241"/>
              <a:gd name="f12" fmla="*/ f0 1 15242"/>
              <a:gd name="f13" fmla="*/ f1 1 2538"/>
              <a:gd name="f14" fmla="+- f4 0 f2"/>
              <a:gd name="f15" fmla="+- f3 0 f2"/>
              <a:gd name="f16" fmla="*/ f15 1 15242"/>
              <a:gd name="f17" fmla="*/ f14 1 2538"/>
              <a:gd name="f18" fmla="*/ 0 1 f16"/>
              <a:gd name="f19" fmla="*/ f3 1 f16"/>
              <a:gd name="f20" fmla="*/ 0 1 f17"/>
              <a:gd name="f21" fmla="*/ f4 1 f17"/>
              <a:gd name="f22" fmla="*/ f18 f12 1"/>
              <a:gd name="f23" fmla="*/ f19 f12 1"/>
              <a:gd name="f24" fmla="*/ f21 f13 1"/>
              <a:gd name="f25" fmla="*/ f20 f13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22" t="f25" r="f23" b="f24"/>
            <a:pathLst>
              <a:path w="15242" h="2538">
                <a:moveTo>
                  <a:pt x="f5" y="f2"/>
                </a:moveTo>
                <a:cubicBezTo>
                  <a:pt x="f6" y="f2"/>
                  <a:pt x="f2" y="f6"/>
                  <a:pt x="f2" y="f5"/>
                </a:cubicBezTo>
                <a:lnTo>
                  <a:pt x="f2" y="f5"/>
                </a:lnTo>
                <a:cubicBezTo>
                  <a:pt x="f2" y="f7"/>
                  <a:pt x="f6" y="f8"/>
                  <a:pt x="f5" y="f8"/>
                </a:cubicBezTo>
                <a:lnTo>
                  <a:pt x="f9" y="f8"/>
                </a:lnTo>
                <a:cubicBezTo>
                  <a:pt x="f10" y="f8"/>
                  <a:pt x="f11" y="f7"/>
                  <a:pt x="f11" y="f5"/>
                </a:cubicBezTo>
                <a:lnTo>
                  <a:pt x="f11" y="f5"/>
                </a:lnTo>
                <a:cubicBezTo>
                  <a:pt x="f11" y="f6"/>
                  <a:pt x="f10" y="f2"/>
                  <a:pt x="f9" y="f2"/>
                </a:cubicBezTo>
                <a:lnTo>
                  <a:pt x="f5" y="f2"/>
                </a:lnTo>
              </a:path>
            </a:pathLst>
          </a:custGeom>
          <a:noFill/>
          <a:ln w="25402">
            <a:solidFill>
              <a:srgbClr val="3891A7"/>
            </a:solidFill>
            <a:prstDash val="solid"/>
          </a:ln>
          <a:effectLst>
            <a:outerShdw dist="25402" dir="5400000" algn="tl">
              <a:srgbClr val="000000">
                <a:alpha val="43137"/>
              </a:srgbClr>
            </a:outerShdw>
          </a:effectLst>
        </p:spPr>
        <p:txBody>
          <a:bodyPr vert="horz" wrap="none" lIns="90004" tIns="46798" rIns="90004" bIns="46798" anchor="ctr" anchorCtr="1" compatLnSpc="1"/>
          <a:lstStyle/>
          <a:p>
            <a:pPr marL="0" marR="0" lvl="0" indent="0" algn="ctr" defTabSz="914400" rtl="0" fontAlgn="auto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1800" b="1" i="0" u="none" strike="noStrike" kern="1200" cap="none" spc="-1" baseline="0">
                <a:solidFill>
                  <a:srgbClr val="000000"/>
                </a:solidFill>
                <a:uFillTx/>
                <a:latin typeface="Arial"/>
                <a:ea typeface="DejaVu Sans"/>
                <a:cs typeface="DejaVu Sans"/>
              </a:rPr>
              <a:t>ЦЕЛЕВОЙ</a:t>
            </a:r>
            <a:endParaRPr lang="en-US" sz="1800" b="0" i="0" u="none" strike="noStrike" kern="1200" cap="none" spc="-1" baseline="0">
              <a:solidFill>
                <a:srgbClr val="000000"/>
              </a:solidFill>
              <a:uFillTx/>
              <a:latin typeface="Arial"/>
              <a:ea typeface="DejaVu Sans"/>
              <a:cs typeface="DejaVu Sans"/>
            </a:endParaRPr>
          </a:p>
        </p:txBody>
      </p:sp>
      <p:sp>
        <p:nvSpPr>
          <p:cNvPr id="6" name="CustomShape 5"/>
          <p:cNvSpPr/>
          <p:nvPr/>
        </p:nvSpPr>
        <p:spPr>
          <a:xfrm rot="16200004">
            <a:off x="3431158" y="1520282"/>
            <a:ext cx="903244" cy="603357"/>
          </a:xfrm>
          <a:custGeom>
            <a:avLst/>
            <a:gdLst>
              <a:gd name="f0" fmla="val w"/>
              <a:gd name="f1" fmla="val h"/>
              <a:gd name="f2" fmla="val 0"/>
              <a:gd name="f3" fmla="val 2511"/>
              <a:gd name="f4" fmla="val 1677"/>
              <a:gd name="f5" fmla="val 2510"/>
              <a:gd name="f6" fmla="val 1228"/>
              <a:gd name="f7" fmla="val 705"/>
              <a:gd name="f8" fmla="val 1676"/>
              <a:gd name="f9" fmla="val 838"/>
              <a:gd name="f10" fmla="val 448"/>
              <a:gd name="f11" fmla="*/ f0 1 2511"/>
              <a:gd name="f12" fmla="*/ f1 1 1677"/>
              <a:gd name="f13" fmla="+- f4 0 f2"/>
              <a:gd name="f14" fmla="+- f3 0 f2"/>
              <a:gd name="f15" fmla="*/ f14 1 2511"/>
              <a:gd name="f16" fmla="*/ f13 1 1677"/>
              <a:gd name="f17" fmla="*/ 0 1 f15"/>
              <a:gd name="f18" fmla="*/ f3 1 f15"/>
              <a:gd name="f19" fmla="*/ 0 1 f16"/>
              <a:gd name="f20" fmla="*/ f4 1 f16"/>
              <a:gd name="f21" fmla="*/ f17 f11 1"/>
              <a:gd name="f22" fmla="*/ f18 f11 1"/>
              <a:gd name="f23" fmla="*/ f20 f12 1"/>
              <a:gd name="f24" fmla="*/ f19 f12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21" t="f24" r="f22" b="f23"/>
            <a:pathLst>
              <a:path w="2511" h="1677">
                <a:moveTo>
                  <a:pt x="f5" y="f6"/>
                </a:moveTo>
                <a:lnTo>
                  <a:pt x="f7" y="f6"/>
                </a:lnTo>
                <a:lnTo>
                  <a:pt x="f7" y="f8"/>
                </a:lnTo>
                <a:lnTo>
                  <a:pt x="f2" y="f9"/>
                </a:lnTo>
                <a:lnTo>
                  <a:pt x="f7" y="f2"/>
                </a:lnTo>
                <a:lnTo>
                  <a:pt x="f7" y="f10"/>
                </a:lnTo>
                <a:lnTo>
                  <a:pt x="f5" y="f10"/>
                </a:lnTo>
                <a:lnTo>
                  <a:pt x="f5" y="f6"/>
                </a:lnTo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0" tIns="0" rIns="0" bIns="0" anchor="t" anchorCtr="0" compatLnSpc="1"/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1800" b="0" i="0" u="none" strike="noStrike" kern="1200" cap="none" spc="0" baseline="0">
              <a:solidFill>
                <a:srgbClr val="000000"/>
              </a:solidFill>
              <a:uFillTx/>
              <a:latin typeface="Constantia"/>
            </a:endParaRPr>
          </a:p>
        </p:txBody>
      </p:sp>
      <p:sp>
        <p:nvSpPr>
          <p:cNvPr id="7" name="CustomShape 6"/>
          <p:cNvSpPr/>
          <p:nvPr/>
        </p:nvSpPr>
        <p:spPr>
          <a:xfrm rot="16200004">
            <a:off x="4069797" y="1415824"/>
            <a:ext cx="927357" cy="685800"/>
          </a:xfrm>
          <a:custGeom>
            <a:avLst/>
            <a:gdLst>
              <a:gd name="f0" fmla="val w"/>
              <a:gd name="f1" fmla="val h"/>
              <a:gd name="f2" fmla="val 0"/>
              <a:gd name="f3" fmla="val 2578"/>
              <a:gd name="f4" fmla="val 1907"/>
              <a:gd name="f5" fmla="val 1397"/>
              <a:gd name="f6" fmla="val 1775"/>
              <a:gd name="f7" fmla="val 1906"/>
              <a:gd name="f8" fmla="val 2577"/>
              <a:gd name="f9" fmla="val 953"/>
              <a:gd name="f10" fmla="val 510"/>
              <a:gd name="f11" fmla="*/ f0 1 2578"/>
              <a:gd name="f12" fmla="*/ f1 1 1907"/>
              <a:gd name="f13" fmla="+- f4 0 f2"/>
              <a:gd name="f14" fmla="+- f3 0 f2"/>
              <a:gd name="f15" fmla="*/ f14 1 2578"/>
              <a:gd name="f16" fmla="*/ f13 1 1907"/>
              <a:gd name="f17" fmla="*/ 0 1 f15"/>
              <a:gd name="f18" fmla="*/ f3 1 f15"/>
              <a:gd name="f19" fmla="*/ 0 1 f16"/>
              <a:gd name="f20" fmla="*/ f4 1 f16"/>
              <a:gd name="f21" fmla="*/ f17 f11 1"/>
              <a:gd name="f22" fmla="*/ f18 f11 1"/>
              <a:gd name="f23" fmla="*/ f20 f12 1"/>
              <a:gd name="f24" fmla="*/ f19 f12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21" t="f24" r="f22" b="f23"/>
            <a:pathLst>
              <a:path w="2578" h="1907">
                <a:moveTo>
                  <a:pt x="f2" y="f5"/>
                </a:moveTo>
                <a:lnTo>
                  <a:pt x="f6" y="f5"/>
                </a:lnTo>
                <a:lnTo>
                  <a:pt x="f6" y="f7"/>
                </a:lnTo>
                <a:lnTo>
                  <a:pt x="f8" y="f9"/>
                </a:lnTo>
                <a:lnTo>
                  <a:pt x="f6" y="f2"/>
                </a:lnTo>
                <a:lnTo>
                  <a:pt x="f6" y="f10"/>
                </a:lnTo>
                <a:lnTo>
                  <a:pt x="f2" y="f10"/>
                </a:lnTo>
                <a:lnTo>
                  <a:pt x="f2" y="f5"/>
                </a:lnTo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0" tIns="0" rIns="0" bIns="0" anchor="t" anchorCtr="0" compatLnSpc="1"/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1800" b="0" i="0" u="none" strike="noStrike" kern="1200" cap="none" spc="0" baseline="0">
              <a:solidFill>
                <a:srgbClr val="000000"/>
              </a:solidFill>
              <a:uFillTx/>
              <a:latin typeface="Constantia"/>
            </a:endParaRPr>
          </a:p>
        </p:txBody>
      </p:sp>
      <p:sp>
        <p:nvSpPr>
          <p:cNvPr id="8" name="CustomShape 7"/>
          <p:cNvSpPr/>
          <p:nvPr/>
        </p:nvSpPr>
        <p:spPr>
          <a:xfrm>
            <a:off x="1259631" y="2348883"/>
            <a:ext cx="3240359" cy="836639"/>
          </a:xfrm>
          <a:custGeom>
            <a:avLst/>
            <a:gdLst>
              <a:gd name="f0" fmla="val w"/>
              <a:gd name="f1" fmla="val h"/>
              <a:gd name="f2" fmla="val 0"/>
              <a:gd name="f3" fmla="val 15454"/>
              <a:gd name="f4" fmla="val 2326"/>
              <a:gd name="f5" fmla="val 1162"/>
              <a:gd name="f6" fmla="val 581"/>
              <a:gd name="f7" fmla="val 1743"/>
              <a:gd name="f8" fmla="val 2325"/>
              <a:gd name="f9" fmla="val 14290"/>
              <a:gd name="f10" fmla="val 14871"/>
              <a:gd name="f11" fmla="val 15453"/>
              <a:gd name="f12" fmla="*/ f0 1 15454"/>
              <a:gd name="f13" fmla="*/ f1 1 2326"/>
              <a:gd name="f14" fmla="+- f4 0 f2"/>
              <a:gd name="f15" fmla="+- f3 0 f2"/>
              <a:gd name="f16" fmla="*/ f15 1 15454"/>
              <a:gd name="f17" fmla="*/ f14 1 2326"/>
              <a:gd name="f18" fmla="*/ 0 1 f16"/>
              <a:gd name="f19" fmla="*/ f3 1 f16"/>
              <a:gd name="f20" fmla="*/ 0 1 f17"/>
              <a:gd name="f21" fmla="*/ f4 1 f17"/>
              <a:gd name="f22" fmla="*/ f18 f12 1"/>
              <a:gd name="f23" fmla="*/ f19 f12 1"/>
              <a:gd name="f24" fmla="*/ f21 f13 1"/>
              <a:gd name="f25" fmla="*/ f20 f13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22" t="f25" r="f23" b="f24"/>
            <a:pathLst>
              <a:path w="15454" h="2326">
                <a:moveTo>
                  <a:pt x="f5" y="f2"/>
                </a:moveTo>
                <a:cubicBezTo>
                  <a:pt x="f6" y="f2"/>
                  <a:pt x="f2" y="f6"/>
                  <a:pt x="f2" y="f5"/>
                </a:cubicBezTo>
                <a:lnTo>
                  <a:pt x="f2" y="f5"/>
                </a:lnTo>
                <a:cubicBezTo>
                  <a:pt x="f2" y="f7"/>
                  <a:pt x="f6" y="f8"/>
                  <a:pt x="f5" y="f8"/>
                </a:cubicBezTo>
                <a:lnTo>
                  <a:pt x="f9" y="f8"/>
                </a:lnTo>
                <a:cubicBezTo>
                  <a:pt x="f10" y="f8"/>
                  <a:pt x="f11" y="f7"/>
                  <a:pt x="f11" y="f5"/>
                </a:cubicBezTo>
                <a:lnTo>
                  <a:pt x="f11" y="f5"/>
                </a:lnTo>
                <a:cubicBezTo>
                  <a:pt x="f11" y="f6"/>
                  <a:pt x="f10" y="f2"/>
                  <a:pt x="f9" y="f2"/>
                </a:cubicBezTo>
                <a:lnTo>
                  <a:pt x="f5" y="f2"/>
                </a:lnTo>
              </a:path>
            </a:pathLst>
          </a:custGeom>
          <a:noFill/>
          <a:ln w="25402">
            <a:solidFill>
              <a:srgbClr val="3891A7"/>
            </a:solidFill>
            <a:prstDash val="solid"/>
          </a:ln>
          <a:effectLst>
            <a:outerShdw dist="25402" dir="5400000" algn="tl">
              <a:srgbClr val="000000">
                <a:alpha val="43137"/>
              </a:srgbClr>
            </a:outerShdw>
          </a:effectLst>
        </p:spPr>
        <p:txBody>
          <a:bodyPr vert="horz" wrap="none" lIns="90004" tIns="46798" rIns="90004" bIns="46798" anchor="ctr" anchorCtr="1" compatLnSpc="1"/>
          <a:lstStyle/>
          <a:p>
            <a:pPr marL="0" marR="0" lvl="0" indent="0" algn="ctr" defTabSz="914400" rtl="0" fontAlgn="auto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1800" b="1" i="0" u="none" strike="noStrike" kern="1200" cap="none" spc="-1" baseline="0">
                <a:solidFill>
                  <a:srgbClr val="002060"/>
                </a:solidFill>
                <a:uFillTx/>
                <a:latin typeface="Arial"/>
                <a:ea typeface="DejaVu Sans"/>
                <a:cs typeface="DejaVu Sans"/>
              </a:rPr>
              <a:t>СОДЕРЖАТЕЛЬНЫЙ</a:t>
            </a:r>
            <a:endParaRPr lang="en-US" sz="1800" b="0" i="0" u="none" strike="noStrike" kern="1200" cap="none" spc="-1" baseline="0">
              <a:solidFill>
                <a:srgbClr val="000000"/>
              </a:solidFill>
              <a:uFillTx/>
              <a:latin typeface="Arial"/>
              <a:ea typeface="DejaVu Sans"/>
              <a:cs typeface="DejaVu Sans"/>
            </a:endParaRPr>
          </a:p>
        </p:txBody>
      </p:sp>
      <p:sp>
        <p:nvSpPr>
          <p:cNvPr id="9" name="CustomShape 8"/>
          <p:cNvSpPr/>
          <p:nvPr/>
        </p:nvSpPr>
        <p:spPr>
          <a:xfrm>
            <a:off x="5364089" y="2420892"/>
            <a:ext cx="3179551" cy="760323"/>
          </a:xfrm>
          <a:custGeom>
            <a:avLst/>
            <a:gdLst>
              <a:gd name="f0" fmla="val w"/>
              <a:gd name="f1" fmla="val h"/>
              <a:gd name="f2" fmla="val 0"/>
              <a:gd name="f3" fmla="val 15877"/>
              <a:gd name="f4" fmla="val 2114"/>
              <a:gd name="f5" fmla="val 1056"/>
              <a:gd name="f6" fmla="val 528"/>
              <a:gd name="f7" fmla="val 1584"/>
              <a:gd name="f8" fmla="val 2113"/>
              <a:gd name="f9" fmla="val 14819"/>
              <a:gd name="f10" fmla="val 15347"/>
              <a:gd name="f11" fmla="val 15876"/>
              <a:gd name="f12" fmla="*/ f0 1 15877"/>
              <a:gd name="f13" fmla="*/ f1 1 2114"/>
              <a:gd name="f14" fmla="+- f4 0 f2"/>
              <a:gd name="f15" fmla="+- f3 0 f2"/>
              <a:gd name="f16" fmla="*/ f15 1 15877"/>
              <a:gd name="f17" fmla="*/ f14 1 2114"/>
              <a:gd name="f18" fmla="*/ 0 1 f16"/>
              <a:gd name="f19" fmla="*/ f3 1 f16"/>
              <a:gd name="f20" fmla="*/ 0 1 f17"/>
              <a:gd name="f21" fmla="*/ f4 1 f17"/>
              <a:gd name="f22" fmla="*/ f18 f12 1"/>
              <a:gd name="f23" fmla="*/ f19 f12 1"/>
              <a:gd name="f24" fmla="*/ f21 f13 1"/>
              <a:gd name="f25" fmla="*/ f20 f13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22" t="f25" r="f23" b="f24"/>
            <a:pathLst>
              <a:path w="15877" h="2114">
                <a:moveTo>
                  <a:pt x="f5" y="f2"/>
                </a:moveTo>
                <a:cubicBezTo>
                  <a:pt x="f6" y="f2"/>
                  <a:pt x="f2" y="f6"/>
                  <a:pt x="f2" y="f5"/>
                </a:cubicBezTo>
                <a:lnTo>
                  <a:pt x="f2" y="f5"/>
                </a:lnTo>
                <a:cubicBezTo>
                  <a:pt x="f2" y="f7"/>
                  <a:pt x="f6" y="f8"/>
                  <a:pt x="f5" y="f8"/>
                </a:cubicBezTo>
                <a:lnTo>
                  <a:pt x="f9" y="f8"/>
                </a:lnTo>
                <a:cubicBezTo>
                  <a:pt x="f10" y="f8"/>
                  <a:pt x="f11" y="f7"/>
                  <a:pt x="f11" y="f5"/>
                </a:cubicBezTo>
                <a:lnTo>
                  <a:pt x="f11" y="f5"/>
                </a:lnTo>
                <a:cubicBezTo>
                  <a:pt x="f11" y="f6"/>
                  <a:pt x="f10" y="f2"/>
                  <a:pt x="f9" y="f2"/>
                </a:cubicBezTo>
                <a:lnTo>
                  <a:pt x="f5" y="f2"/>
                </a:lnTo>
              </a:path>
            </a:pathLst>
          </a:custGeom>
          <a:noFill/>
          <a:ln w="25402">
            <a:solidFill>
              <a:srgbClr val="3891A7"/>
            </a:solidFill>
            <a:prstDash val="solid"/>
          </a:ln>
          <a:effectLst>
            <a:outerShdw dist="25402" dir="5400000" algn="tl">
              <a:srgbClr val="000000">
                <a:alpha val="43137"/>
              </a:srgbClr>
            </a:outerShdw>
          </a:effectLst>
        </p:spPr>
        <p:txBody>
          <a:bodyPr vert="horz" wrap="none" lIns="90004" tIns="46798" rIns="90004" bIns="46798" anchor="ctr" anchorCtr="1" compatLnSpc="1"/>
          <a:lstStyle/>
          <a:p>
            <a:pPr marL="0" marR="0" lvl="0" indent="0" algn="ctr" defTabSz="914400" rtl="0" fontAlgn="auto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1800" b="1" i="0" u="none" strike="noStrike" kern="1200" cap="none" spc="-1" baseline="0">
                <a:solidFill>
                  <a:srgbClr val="002060"/>
                </a:solidFill>
                <a:uFillTx/>
                <a:latin typeface="Arial"/>
                <a:ea typeface="DejaVu Sans"/>
                <a:cs typeface="DejaVu Sans"/>
              </a:rPr>
              <a:t>ОРГАНИЗАЦИОННЫЙ</a:t>
            </a:r>
            <a:endParaRPr lang="en-US" sz="1800" b="0" i="0" u="none" strike="noStrike" kern="1200" cap="none" spc="-1" baseline="0">
              <a:solidFill>
                <a:srgbClr val="000000"/>
              </a:solidFill>
              <a:uFillTx/>
              <a:latin typeface="Arial"/>
              <a:ea typeface="DejaVu Sans"/>
              <a:cs typeface="DejaVu Sans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Shape 1"/>
          <p:cNvSpPr txBox="1"/>
          <p:nvPr/>
        </p:nvSpPr>
        <p:spPr>
          <a:xfrm>
            <a:off x="457200" y="27432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vert="horz" wrap="square" lIns="90004" tIns="46798" rIns="90004" bIns="46798" anchor="ctr" anchorCtr="1" compatLnSpc="1"/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4400" b="0" i="0" u="none" strike="noStrike" kern="1200" cap="none" spc="-1" baseline="0">
              <a:solidFill>
                <a:srgbClr val="000000"/>
              </a:solidFill>
              <a:uFillTx/>
              <a:latin typeface="Arial"/>
              <a:ea typeface="DejaVu Sans"/>
              <a:cs typeface="DejaVu Sans"/>
            </a:endParaRPr>
          </a:p>
        </p:txBody>
      </p:sp>
      <p:sp>
        <p:nvSpPr>
          <p:cNvPr id="3" name="TextShape 2"/>
          <p:cNvSpPr/>
          <p:nvPr/>
        </p:nvSpPr>
        <p:spPr>
          <a:xfrm>
            <a:off x="457200" y="1600200"/>
            <a:ext cx="8229600" cy="4525923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0" tIns="0" rIns="0" bIns="0" anchor="t" anchorCtr="0" compatLnSpc="1"/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ru-RU" sz="1800" b="0" i="0" u="none" strike="noStrike" kern="1200" cap="none" spc="0" baseline="0">
              <a:solidFill>
                <a:srgbClr val="000000"/>
              </a:solidFill>
              <a:uFillTx/>
              <a:latin typeface="Constantia"/>
            </a:endParaRPr>
          </a:p>
        </p:txBody>
      </p:sp>
      <p:sp>
        <p:nvSpPr>
          <p:cNvPr id="4" name="CustomShape 3"/>
          <p:cNvSpPr/>
          <p:nvPr/>
        </p:nvSpPr>
        <p:spPr>
          <a:xfrm>
            <a:off x="3200400" y="380884"/>
            <a:ext cx="2174763" cy="642603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0004" tIns="46798" rIns="90004" bIns="46798" anchor="t" anchorCtr="0" compatLnSpc="1"/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-1" baseline="0">
              <a:solidFill>
                <a:srgbClr val="000000"/>
              </a:solidFill>
              <a:uFillTx/>
              <a:latin typeface="Arial"/>
              <a:ea typeface="DejaVu Sans"/>
              <a:cs typeface="DejaVu Sans"/>
            </a:endParaRP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-1" baseline="0">
              <a:solidFill>
                <a:srgbClr val="000000"/>
              </a:solidFill>
              <a:uFillTx/>
              <a:latin typeface="Arial"/>
              <a:ea typeface="DejaVu Sans"/>
              <a:cs typeface="DejaVu Sans"/>
            </a:endParaRPr>
          </a:p>
        </p:txBody>
      </p:sp>
      <p:sp>
        <p:nvSpPr>
          <p:cNvPr id="5" name="CustomShape 4"/>
          <p:cNvSpPr/>
          <p:nvPr/>
        </p:nvSpPr>
        <p:spPr>
          <a:xfrm>
            <a:off x="1043604" y="853199"/>
            <a:ext cx="7056781" cy="5096079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0004" tIns="46798" rIns="90004" bIns="46798" anchor="ctr" anchorCtr="0" compatLnSpc="1"/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2400" b="1" i="0" u="none" strike="noStrike" kern="1200" cap="none" spc="-1" baseline="0">
                <a:solidFill>
                  <a:srgbClr val="FF0000"/>
                </a:solidFill>
                <a:uFillTx/>
                <a:latin typeface="Times New Roman"/>
                <a:ea typeface="Calibri"/>
                <a:cs typeface="DejaVu Sans"/>
              </a:rPr>
              <a:t>Целевой раздел</a:t>
            </a:r>
            <a:r>
              <a:rPr lang="ru-RU" sz="2400" b="0" i="0" u="none" strike="noStrike" kern="1200" cap="none" spc="-1" baseline="0">
                <a:solidFill>
                  <a:srgbClr val="000000"/>
                </a:solidFill>
                <a:uFillTx/>
                <a:latin typeface="Times New Roman"/>
                <a:ea typeface="Calibri"/>
                <a:cs typeface="DejaVu Sans"/>
              </a:rPr>
              <a:t>. </a:t>
            </a:r>
            <a:endParaRPr lang="en-US" sz="2400" b="0" i="0" u="none" strike="noStrike" kern="1200" cap="none" spc="-1" baseline="0">
              <a:solidFill>
                <a:srgbClr val="000000"/>
              </a:solidFill>
              <a:uFillTx/>
              <a:latin typeface="Arial"/>
              <a:ea typeface="DejaVu Sans"/>
              <a:cs typeface="DejaVu Sans"/>
            </a:endParaRP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2400" b="1" i="0" u="none" strike="noStrike" kern="1200" cap="none" spc="-1" baseline="0">
                <a:solidFill>
                  <a:srgbClr val="000000"/>
                </a:solidFill>
                <a:uFillTx/>
                <a:latin typeface="Times New Roman"/>
                <a:ea typeface="Calibri"/>
                <a:cs typeface="DejaVu Sans"/>
              </a:rPr>
              <a:t>1.1.Пояснительная записка</a:t>
            </a:r>
            <a:endParaRPr lang="en-US" sz="2400" b="1" i="0" u="none" strike="noStrike" kern="1200" cap="none" spc="-1" baseline="0">
              <a:solidFill>
                <a:srgbClr val="000000"/>
              </a:solidFill>
              <a:uFillTx/>
              <a:latin typeface="Arial"/>
              <a:ea typeface="DejaVu Sans"/>
              <a:cs typeface="DejaVu Sans"/>
            </a:endParaRP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2400" b="0" i="0" u="none" strike="noStrike" kern="1200" cap="none" spc="-1" baseline="0">
                <a:solidFill>
                  <a:srgbClr val="000000"/>
                </a:solidFill>
                <a:uFillTx/>
                <a:latin typeface="Times New Roman"/>
                <a:ea typeface="Calibri"/>
                <a:cs typeface="DejaVu Sans"/>
              </a:rPr>
              <a:t>1.1.1.Цели и задачи программы</a:t>
            </a:r>
            <a:endParaRPr lang="en-US" sz="2400" b="0" i="0" u="none" strike="noStrike" kern="1200" cap="none" spc="-1" baseline="0">
              <a:solidFill>
                <a:srgbClr val="000000"/>
              </a:solidFill>
              <a:uFillTx/>
              <a:latin typeface="Arial"/>
              <a:ea typeface="DejaVu Sans"/>
              <a:cs typeface="DejaVu Sans"/>
            </a:endParaRP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2400" b="0" i="0" u="none" strike="noStrike" kern="1200" cap="none" spc="-1" baseline="0">
                <a:solidFill>
                  <a:srgbClr val="000000"/>
                </a:solidFill>
                <a:uFillTx/>
                <a:latin typeface="Times New Roman"/>
                <a:ea typeface="Calibri"/>
                <a:cs typeface="DejaVu Sans"/>
              </a:rPr>
              <a:t>1.1.2.Принципы и подходы</a:t>
            </a:r>
            <a:r>
              <a:rPr lang="en-US" sz="2400" b="0" i="0" u="none" strike="noStrike" kern="1200" cap="none" spc="-1" baseline="0">
                <a:solidFill>
                  <a:srgbClr val="000000"/>
                </a:solidFill>
                <a:uFillTx/>
                <a:latin typeface="Times New Roman"/>
                <a:ea typeface="Calibri"/>
                <a:cs typeface="DejaVu Sans"/>
              </a:rPr>
              <a:t> </a:t>
            </a:r>
            <a:r>
              <a:rPr lang="ru-RU" sz="2400" b="0" i="0" u="none" strike="noStrike" kern="1200" cap="none" spc="-1" baseline="0">
                <a:solidFill>
                  <a:srgbClr val="000000"/>
                </a:solidFill>
                <a:uFillTx/>
                <a:latin typeface="Times New Roman"/>
                <a:ea typeface="Calibri"/>
                <a:cs typeface="DejaVu Sans"/>
              </a:rPr>
              <a:t>к формированию  программы</a:t>
            </a:r>
            <a:endParaRPr lang="en-US" sz="2400" b="0" i="0" u="none" strike="noStrike" kern="1200" cap="none" spc="-1" baseline="0">
              <a:solidFill>
                <a:srgbClr val="000000"/>
              </a:solidFill>
              <a:uFillTx/>
              <a:latin typeface="Arial"/>
              <a:ea typeface="DejaVu Sans"/>
              <a:cs typeface="DejaVu Sans"/>
            </a:endParaRP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2400" b="1" i="0" u="none" strike="noStrike" kern="1200" cap="none" spc="-1" baseline="0">
                <a:solidFill>
                  <a:srgbClr val="000000"/>
                </a:solidFill>
                <a:uFillTx/>
                <a:latin typeface="Times New Roman"/>
                <a:ea typeface="Calibri"/>
                <a:cs typeface="DejaVu Sans"/>
              </a:rPr>
              <a:t>1.2.Планируемые результаты</a:t>
            </a: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2400" b="0" i="0" u="none" strike="noStrike" kern="1200" cap="none" spc="-1" baseline="0">
                <a:solidFill>
                  <a:srgbClr val="000000"/>
                </a:solidFill>
                <a:uFillTx/>
                <a:latin typeface="Times New Roman"/>
                <a:ea typeface="Calibri"/>
                <a:cs typeface="DejaVu Sans"/>
              </a:rPr>
              <a:t>Целевые ориентиры образования в раннем возрасте</a:t>
            </a: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2400" b="0" i="0" u="none" strike="noStrike" kern="0" cap="none" spc="-1" baseline="0">
                <a:solidFill>
                  <a:srgbClr val="000000"/>
                </a:solidFill>
                <a:uFillTx/>
                <a:latin typeface="Times New Roman"/>
                <a:ea typeface="Calibri"/>
                <a:cs typeface="DejaVu Sans"/>
              </a:rPr>
              <a:t>Целевые ориентиры на этапе завершения дошкольного образования</a:t>
            </a: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2400" b="0" i="0" u="none" strike="noStrike" kern="0" cap="none" spc="-1" baseline="0">
                <a:solidFill>
                  <a:srgbClr val="000000"/>
                </a:solidFill>
                <a:uFillTx/>
                <a:latin typeface="Times New Roman"/>
                <a:ea typeface="Calibri"/>
                <a:cs typeface="DejaVu Sans"/>
              </a:rPr>
              <a:t>Целевые ориентиры части Программы, формируемой участниками образовательных отношении</a:t>
            </a:r>
            <a:endParaRPr lang="ru-RU" sz="2400" b="0" i="0" u="none" strike="noStrike" kern="1200" cap="none" spc="-1" baseline="0">
              <a:solidFill>
                <a:srgbClr val="000000"/>
              </a:solidFill>
              <a:uFillTx/>
              <a:latin typeface="Times New Roman"/>
              <a:ea typeface="Calibri"/>
              <a:cs typeface="DejaVu Sans"/>
            </a:endParaRP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2400" b="1" i="0" u="none" strike="noStrike" kern="1200" cap="none" spc="-1" baseline="0">
                <a:solidFill>
                  <a:srgbClr val="000000"/>
                </a:solidFill>
                <a:uFillTx/>
                <a:latin typeface="Times New Roman"/>
                <a:ea typeface="Calibri"/>
                <a:cs typeface="DejaVu Sans"/>
              </a:rPr>
              <a:t>1.3.Развивающее оценивание качества образовательной деятельности по программе </a:t>
            </a:r>
            <a:endParaRPr lang="en-US" sz="2400" b="1" i="0" u="none" strike="noStrike" kern="1200" cap="none" spc="-1" baseline="0">
              <a:solidFill>
                <a:srgbClr val="000000"/>
              </a:solidFill>
              <a:uFillTx/>
              <a:latin typeface="Arial"/>
              <a:ea typeface="DejaVu Sans"/>
              <a:cs typeface="DejaVu Sans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Shape 1"/>
          <p:cNvSpPr txBox="1"/>
          <p:nvPr/>
        </p:nvSpPr>
        <p:spPr>
          <a:xfrm>
            <a:off x="457200" y="27432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vert="horz" wrap="square" lIns="90004" tIns="46798" rIns="90004" bIns="46798" anchor="ctr" anchorCtr="1" compatLnSpc="1"/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4400" b="0" i="0" u="none" strike="noStrike" kern="1200" cap="none" spc="-1" baseline="0">
              <a:solidFill>
                <a:srgbClr val="000000"/>
              </a:solidFill>
              <a:uFillTx/>
              <a:latin typeface="Arial"/>
              <a:ea typeface="DejaVu Sans"/>
              <a:cs typeface="DejaVu Sans"/>
            </a:endParaRPr>
          </a:p>
        </p:txBody>
      </p:sp>
      <p:sp>
        <p:nvSpPr>
          <p:cNvPr id="3" name="CustomShape 2"/>
          <p:cNvSpPr/>
          <p:nvPr/>
        </p:nvSpPr>
        <p:spPr>
          <a:xfrm>
            <a:off x="762115" y="380884"/>
            <a:ext cx="7619759" cy="368283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0004" tIns="46798" rIns="90004" bIns="46798" anchor="t" anchorCtr="0" compatLnSpc="1"/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1800" b="1" i="0" u="none" strike="noStrike" kern="1200" cap="none" spc="-1" baseline="0">
                <a:solidFill>
                  <a:srgbClr val="000000"/>
                </a:solidFill>
                <a:uFillTx/>
                <a:latin typeface="Times New Roman"/>
                <a:ea typeface="Times New Roman"/>
                <a:cs typeface="DejaVu Sans"/>
              </a:rPr>
              <a:t>Целевые ориентиры образования в раннем возрасте:</a:t>
            </a:r>
            <a:endParaRPr lang="en-US" sz="1800" b="0" i="0" u="none" strike="noStrike" kern="1200" cap="none" spc="-1" baseline="0">
              <a:solidFill>
                <a:srgbClr val="000000"/>
              </a:solidFill>
              <a:uFillTx/>
              <a:latin typeface="Arial"/>
              <a:ea typeface="DejaVu Sans"/>
              <a:cs typeface="DejaVu Sans"/>
            </a:endParaRPr>
          </a:p>
        </p:txBody>
      </p:sp>
      <p:sp>
        <p:nvSpPr>
          <p:cNvPr id="4" name="CustomShape 3"/>
          <p:cNvSpPr/>
          <p:nvPr/>
        </p:nvSpPr>
        <p:spPr>
          <a:xfrm>
            <a:off x="609484" y="914400"/>
            <a:ext cx="8153640" cy="5387041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0004" tIns="46798" rIns="90004" bIns="46798" anchor="t" anchorCtr="0" compatLnSpc="1"/>
          <a:lstStyle/>
          <a:p>
            <a:pPr marL="0" marR="0" lvl="0" indent="0" algn="just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1200" b="1" i="0" u="none" strike="noStrike" kern="1200" cap="none" spc="-1" baseline="0">
                <a:solidFill>
                  <a:srgbClr val="0070C0"/>
                </a:solidFill>
                <a:uFillTx/>
                <a:latin typeface="Times New Roman"/>
                <a:ea typeface="Times New Roman"/>
                <a:cs typeface="DejaVu Sans"/>
              </a:rPr>
              <a:t>Ребенок интересуется окружающими предметами и активно действует с ними; эмоционально вовлечен в действия с игрушками и другими 18 предметами, стремится проявлять настойчивость в достижении результата своих действий. </a:t>
            </a:r>
            <a:endParaRPr lang="en-US" sz="1200" b="0" i="0" u="none" strike="noStrike" kern="1200" cap="none" spc="-1" baseline="0">
              <a:solidFill>
                <a:srgbClr val="000000"/>
              </a:solidFill>
              <a:uFillTx/>
              <a:latin typeface="Arial"/>
              <a:ea typeface="DejaVu Sans"/>
              <a:cs typeface="DejaVu Sans"/>
            </a:endParaRPr>
          </a:p>
          <a:p>
            <a:pPr marL="0" marR="0" lvl="0" indent="0" algn="just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1200" b="1" i="0" u="none" strike="noStrike" kern="1200" cap="none" spc="-1" baseline="0">
                <a:solidFill>
                  <a:srgbClr val="000000"/>
                </a:solidFill>
                <a:uFillTx/>
                <a:latin typeface="Times New Roman"/>
                <a:ea typeface="Times New Roman"/>
                <a:cs typeface="DejaVu Sans"/>
              </a:rPr>
              <a:t>Использует специфические, культурно фиксированные предметные действия, знает назначение бытовых предметов (ложки, расчески, карандаша и пр.) и умеет пользоваться ими. Владеет простейшими навыками самообслуживания; стремится проявлять самостоятельность в бытовом и игровом поведении; проявляет навыки опрятности.</a:t>
            </a:r>
            <a:endParaRPr lang="en-US" sz="1200" b="0" i="0" u="none" strike="noStrike" kern="1200" cap="none" spc="-1" baseline="0">
              <a:solidFill>
                <a:srgbClr val="000000"/>
              </a:solidFill>
              <a:uFillTx/>
              <a:latin typeface="Arial"/>
              <a:ea typeface="DejaVu Sans"/>
              <a:cs typeface="DejaVu Sans"/>
            </a:endParaRPr>
          </a:p>
          <a:p>
            <a:pPr marL="0" marR="0" lvl="0" indent="0" algn="just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1200" b="1" i="0" u="none" strike="noStrike" kern="1200" cap="none" spc="-1" baseline="0">
                <a:solidFill>
                  <a:srgbClr val="000000"/>
                </a:solidFill>
                <a:uFillTx/>
                <a:latin typeface="Times New Roman"/>
                <a:ea typeface="Times New Roman"/>
                <a:cs typeface="DejaVu Sans"/>
              </a:rPr>
              <a:t> </a:t>
            </a:r>
            <a:r>
              <a:rPr lang="ru-RU" sz="1200" b="1" i="0" u="none" strike="noStrike" kern="1200" cap="none" spc="-1" baseline="0">
                <a:solidFill>
                  <a:srgbClr val="0070C0"/>
                </a:solidFill>
                <a:uFillTx/>
                <a:latin typeface="Times New Roman"/>
                <a:ea typeface="Times New Roman"/>
                <a:cs typeface="DejaVu Sans"/>
              </a:rPr>
              <a:t>Проявляет отрицательное отношение к грубости, жадности.</a:t>
            </a:r>
            <a:endParaRPr lang="en-US" sz="1200" b="0" i="0" u="none" strike="noStrike" kern="1200" cap="none" spc="-1" baseline="0">
              <a:solidFill>
                <a:srgbClr val="000000"/>
              </a:solidFill>
              <a:uFillTx/>
              <a:latin typeface="Arial"/>
              <a:ea typeface="DejaVu Sans"/>
              <a:cs typeface="DejaVu Sans"/>
            </a:endParaRPr>
          </a:p>
          <a:p>
            <a:pPr marL="0" marR="0" lvl="0" indent="0" algn="just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1200" b="1" i="0" u="none" strike="noStrike" kern="1200" cap="none" spc="-1" baseline="0">
                <a:solidFill>
                  <a:srgbClr val="000000"/>
                </a:solidFill>
                <a:uFillTx/>
                <a:latin typeface="Times New Roman"/>
                <a:ea typeface="Times New Roman"/>
                <a:cs typeface="DejaVu Sans"/>
              </a:rPr>
              <a:t>Соблюдает правила элементарной вежливости (самостоятельно или по напоминанию говорит «спасибо», «здравствуйте», «до свидания», «спокойной ночи» (в семье, в группе)); имеет первичные представления об элементарных правилах поведения в детском саду, дома, на улице и старается соблюдать их.</a:t>
            </a:r>
            <a:endParaRPr lang="en-US" sz="1200" b="0" i="0" u="none" strike="noStrike" kern="1200" cap="none" spc="-1" baseline="0">
              <a:solidFill>
                <a:srgbClr val="000000"/>
              </a:solidFill>
              <a:uFillTx/>
              <a:latin typeface="Arial"/>
              <a:ea typeface="DejaVu Sans"/>
              <a:cs typeface="DejaVu Sans"/>
            </a:endParaRPr>
          </a:p>
          <a:p>
            <a:pPr marL="0" marR="0" lvl="0" indent="0" algn="just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1200" b="1" i="0" u="none" strike="noStrike" kern="1200" cap="none" spc="-1" baseline="0">
                <a:solidFill>
                  <a:srgbClr val="000000"/>
                </a:solidFill>
                <a:uFillTx/>
                <a:latin typeface="Times New Roman"/>
                <a:ea typeface="Times New Roman"/>
                <a:cs typeface="DejaVu Sans"/>
              </a:rPr>
              <a:t> </a:t>
            </a:r>
            <a:r>
              <a:rPr lang="ru-RU" sz="1200" b="1" i="0" u="none" strike="noStrike" kern="1200" cap="none" spc="-1" baseline="0">
                <a:solidFill>
                  <a:srgbClr val="0070C0"/>
                </a:solidFill>
                <a:uFillTx/>
                <a:latin typeface="Times New Roman"/>
                <a:ea typeface="Times New Roman"/>
                <a:cs typeface="DejaVu Sans"/>
              </a:rPr>
              <a:t>Владеет активной речью, включенной в общение; может обращаться с вопросами и просьбами, понимает речь взрослых; знает названия окружающих предметов и игрушек. Речь становится полноценным средством общения с другими детьми.</a:t>
            </a:r>
            <a:endParaRPr lang="en-US" sz="1200" b="0" i="0" u="none" strike="noStrike" kern="1200" cap="none" spc="-1" baseline="0">
              <a:solidFill>
                <a:srgbClr val="000000"/>
              </a:solidFill>
              <a:uFillTx/>
              <a:latin typeface="Arial"/>
              <a:ea typeface="DejaVu Sans"/>
              <a:cs typeface="DejaVu Sans"/>
            </a:endParaRPr>
          </a:p>
          <a:p>
            <a:pPr marL="0" marR="0" lvl="0" indent="0" algn="just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1200" b="1" i="0" u="none" strike="noStrike" kern="1200" cap="none" spc="-1" baseline="0">
                <a:solidFill>
                  <a:srgbClr val="000000"/>
                </a:solidFill>
                <a:uFillTx/>
                <a:latin typeface="Times New Roman"/>
                <a:ea typeface="Times New Roman"/>
                <a:cs typeface="DejaVu Sans"/>
              </a:rPr>
              <a:t>Стремится к общению со взрослыми и активно подражает им в движениях и действиях; появляются игры, в которых ребенок воспроизводит действия взрослого. Эмоционально откликается на игру, предложенную взрослым, принимает игровую задачу. </a:t>
            </a:r>
            <a:endParaRPr lang="en-US" sz="1200" b="0" i="0" u="none" strike="noStrike" kern="1200" cap="none" spc="-1" baseline="0">
              <a:solidFill>
                <a:srgbClr val="000000"/>
              </a:solidFill>
              <a:uFillTx/>
              <a:latin typeface="Arial"/>
              <a:ea typeface="DejaVu Sans"/>
              <a:cs typeface="DejaVu Sans"/>
            </a:endParaRPr>
          </a:p>
          <a:p>
            <a:pPr marL="0" marR="0" lvl="0" indent="0" algn="just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1200" b="1" i="0" u="none" strike="noStrike" kern="1200" cap="none" spc="-1" baseline="0">
                <a:solidFill>
                  <a:srgbClr val="0070C0"/>
                </a:solidFill>
                <a:uFillTx/>
                <a:latin typeface="Times New Roman"/>
                <a:ea typeface="Times New Roman"/>
                <a:cs typeface="DejaVu Sans"/>
              </a:rPr>
              <a:t>Проявляет интерес к сверстникам; наблюдает за их действиями и подражает им. Умеет играть рядом со сверстниками, не мешая им. Проявляет интерес к совместным играм небольшими группами. </a:t>
            </a:r>
            <a:endParaRPr lang="en-US" sz="1200" b="0" i="0" u="none" strike="noStrike" kern="1200" cap="none" spc="-1" baseline="0">
              <a:solidFill>
                <a:srgbClr val="000000"/>
              </a:solidFill>
              <a:uFillTx/>
              <a:latin typeface="Arial"/>
              <a:ea typeface="DejaVu Sans"/>
              <a:cs typeface="DejaVu Sans"/>
            </a:endParaRPr>
          </a:p>
          <a:p>
            <a:pPr marL="0" marR="0" lvl="0" indent="0" algn="just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1200" b="1" i="0" u="none" strike="noStrike" kern="1200" cap="none" spc="-1" baseline="0">
                <a:solidFill>
                  <a:srgbClr val="000000"/>
                </a:solidFill>
                <a:uFillTx/>
                <a:latin typeface="Times New Roman"/>
                <a:ea typeface="Times New Roman"/>
                <a:cs typeface="DejaVu Sans"/>
              </a:rPr>
              <a:t>Проявляет интерес к окружающему миру природы, с интересом участвует в сезонных наблюдениях. </a:t>
            </a:r>
            <a:endParaRPr lang="en-US" sz="1200" b="0" i="0" u="none" strike="noStrike" kern="1200" cap="none" spc="-1" baseline="0">
              <a:solidFill>
                <a:srgbClr val="000000"/>
              </a:solidFill>
              <a:uFillTx/>
              <a:latin typeface="Arial"/>
              <a:ea typeface="DejaVu Sans"/>
              <a:cs typeface="DejaVu Sans"/>
            </a:endParaRPr>
          </a:p>
          <a:p>
            <a:pPr marL="0" marR="0" lvl="0" indent="0" algn="just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1200" b="1" i="0" u="none" strike="noStrike" kern="1200" cap="none" spc="-1" baseline="0">
                <a:solidFill>
                  <a:srgbClr val="0070C0"/>
                </a:solidFill>
                <a:uFillTx/>
                <a:latin typeface="Times New Roman"/>
                <a:ea typeface="Times New Roman"/>
                <a:cs typeface="DejaVu Sans"/>
              </a:rPr>
              <a:t>Проявляет интерес к стихам, песням и сказкам, рассматриванию картинок, стремится двигаться под музыку; эмоционально откликается на различные произведения культуры и искусства.</a:t>
            </a:r>
            <a:endParaRPr lang="en-US" sz="1200" b="0" i="0" u="none" strike="noStrike" kern="1200" cap="none" spc="-1" baseline="0">
              <a:solidFill>
                <a:srgbClr val="000000"/>
              </a:solidFill>
              <a:uFillTx/>
              <a:latin typeface="Arial"/>
              <a:ea typeface="DejaVu Sans"/>
              <a:cs typeface="DejaVu Sans"/>
            </a:endParaRPr>
          </a:p>
          <a:p>
            <a:pPr marL="0" marR="0" lvl="0" indent="0" algn="just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1200" b="1" i="0" u="none" strike="noStrike" kern="1200" cap="none" spc="-1" baseline="0">
                <a:solidFill>
                  <a:srgbClr val="000000"/>
                </a:solidFill>
                <a:uFillTx/>
                <a:latin typeface="Times New Roman"/>
                <a:ea typeface="Times New Roman"/>
                <a:cs typeface="DejaVu Sans"/>
              </a:rPr>
              <a:t>С пониманием следит за действиями героев кукольного театра; проявляет желание участвовать в театрализованных и сюжетно-ролевых играх.</a:t>
            </a:r>
            <a:endParaRPr lang="en-US" sz="1200" b="0" i="0" u="none" strike="noStrike" kern="1200" cap="none" spc="-1" baseline="0">
              <a:solidFill>
                <a:srgbClr val="000000"/>
              </a:solidFill>
              <a:uFillTx/>
              <a:latin typeface="Arial"/>
              <a:ea typeface="DejaVu Sans"/>
              <a:cs typeface="DejaVu Sans"/>
            </a:endParaRPr>
          </a:p>
          <a:p>
            <a:pPr marL="0" marR="0" lvl="0" indent="0" algn="just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1200" b="1" i="0" u="none" strike="noStrike" kern="1200" cap="none" spc="-1" baseline="0">
                <a:solidFill>
                  <a:srgbClr val="0070C0"/>
                </a:solidFill>
                <a:uFillTx/>
                <a:latin typeface="Times New Roman"/>
                <a:ea typeface="Times New Roman"/>
                <a:cs typeface="DejaVu Sans"/>
              </a:rPr>
              <a:t>Проявляет интерес к продуктивной деятельности (рисование, лепка, конструирование, аппликация). </a:t>
            </a:r>
            <a:endParaRPr lang="en-US" sz="1200" b="0" i="0" u="none" strike="noStrike" kern="1200" cap="none" spc="-1" baseline="0">
              <a:solidFill>
                <a:srgbClr val="000000"/>
              </a:solidFill>
              <a:uFillTx/>
              <a:latin typeface="Arial"/>
              <a:ea typeface="DejaVu Sans"/>
              <a:cs typeface="DejaVu Sans"/>
            </a:endParaRPr>
          </a:p>
          <a:p>
            <a:pPr marL="0" marR="0" lvl="0" indent="0" algn="just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1200" b="1" i="0" u="none" strike="noStrike" kern="1200" cap="none" spc="-1" baseline="0">
                <a:solidFill>
                  <a:srgbClr val="000000"/>
                </a:solidFill>
                <a:uFillTx/>
                <a:latin typeface="Times New Roman"/>
                <a:ea typeface="Times New Roman"/>
                <a:cs typeface="DejaVu Sans"/>
              </a:rPr>
              <a:t>У ребенка развита крупная моторика, он стремится осваивать раз- личные виды движений </a:t>
            </a:r>
            <a:endParaRPr lang="en-US" sz="1200" b="0" i="0" u="none" strike="noStrike" kern="1200" cap="none" spc="-1" baseline="0">
              <a:solidFill>
                <a:srgbClr val="000000"/>
              </a:solidFill>
              <a:uFillTx/>
              <a:latin typeface="Arial"/>
              <a:ea typeface="DejaVu Sans"/>
              <a:cs typeface="DejaVu Sans"/>
            </a:endParaRPr>
          </a:p>
          <a:p>
            <a:pPr marL="0" marR="0" lvl="0" indent="0" algn="just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1200" b="1" i="0" u="none" strike="noStrike" kern="1200" cap="none" spc="-1" baseline="0">
                <a:solidFill>
                  <a:srgbClr val="000000"/>
                </a:solidFill>
                <a:uFillTx/>
                <a:latin typeface="Times New Roman"/>
                <a:ea typeface="Times New Roman"/>
                <a:cs typeface="DejaVu Sans"/>
              </a:rPr>
              <a:t>       (бег, лазанье, перешагивание и пр.). С интересом участвует в подвижных играх с простым </a:t>
            </a:r>
            <a:endParaRPr lang="en-US" sz="1200" b="0" i="0" u="none" strike="noStrike" kern="1200" cap="none" spc="-1" baseline="0">
              <a:solidFill>
                <a:srgbClr val="000000"/>
              </a:solidFill>
              <a:uFillTx/>
              <a:latin typeface="Arial"/>
              <a:ea typeface="DejaVu Sans"/>
              <a:cs typeface="DejaVu Sans"/>
            </a:endParaRPr>
          </a:p>
          <a:p>
            <a:pPr marL="0" marR="0" lvl="0" indent="0" algn="just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1200" b="1" i="0" u="none" strike="noStrike" kern="1200" cap="none" spc="-1" baseline="0">
                <a:solidFill>
                  <a:srgbClr val="000000"/>
                </a:solidFill>
                <a:uFillTx/>
                <a:latin typeface="Times New Roman"/>
                <a:ea typeface="Times New Roman"/>
                <a:cs typeface="DejaVu Sans"/>
              </a:rPr>
              <a:t>       содержанием, несложными движениями. </a:t>
            </a:r>
            <a:endParaRPr lang="en-US" sz="1200" b="0" i="0" u="none" strike="noStrike" kern="1200" cap="none" spc="-1" baseline="0">
              <a:solidFill>
                <a:srgbClr val="000000"/>
              </a:solidFill>
              <a:uFillTx/>
              <a:latin typeface="Arial"/>
              <a:ea typeface="DejaVu Sans"/>
              <a:cs typeface="DejaVu Sans"/>
            </a:endParaRPr>
          </a:p>
          <a:p>
            <a:pPr marL="0" marR="0" lvl="0" indent="0" algn="just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200" b="0" i="0" u="none" strike="noStrike" kern="1200" cap="none" spc="-1" baseline="0">
              <a:solidFill>
                <a:srgbClr val="000000"/>
              </a:solidFill>
              <a:uFillTx/>
              <a:latin typeface="Arial"/>
              <a:ea typeface="DejaVu Sans"/>
              <a:cs typeface="DejaVu Sans"/>
            </a:endParaRPr>
          </a:p>
        </p:txBody>
      </p:sp>
      <p:pic>
        <p:nvPicPr>
          <p:cNvPr id="5" name="Picture 2" descr="C:\Documents and Settings\Администратор\Рабочий стол\материалы из интернета\разное\анимашки\b07ac9fd3b78cfbac221de5d5230488b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96084" y="5410084"/>
            <a:ext cx="1000079" cy="95904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Поток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468</TotalTime>
  <Words>2561</Words>
  <Application>Microsoft Office PowerPoint</Application>
  <PresentationFormat>Экран (4:3)</PresentationFormat>
  <Paragraphs>214</Paragraphs>
  <Slides>20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Поток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</dc:creator>
  <cp:lastModifiedBy>ПК12</cp:lastModifiedBy>
  <cp:revision>50</cp:revision>
  <dcterms:created xsi:type="dcterms:W3CDTF">2019-01-25T10:20:01Z</dcterms:created>
  <dcterms:modified xsi:type="dcterms:W3CDTF">2019-03-26T07:26:49Z</dcterms:modified>
</cp:coreProperties>
</file>